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Default Extension="wdp" ContentType="image/vnd.ms-photo"/>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Default Extension="png" ContentType="image/png"/>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8" r:id="rId23"/>
    <p:sldId id="277" r:id="rId24"/>
    <p:sldId id="279" r:id="rId25"/>
    <p:sldId id="280" r:id="rId26"/>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108" d="100"/>
          <a:sy n="108" d="100"/>
        </p:scale>
        <p:origin x="-1704" y="-78"/>
      </p:cViewPr>
      <p:guideLst>
        <p:guide orient="horz" pos="216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A642C57-C34F-4119-B02F-6B250D8F026B}" type="datetimeFigureOut">
              <a:rPr lang="zh-CN" altLang="en-US" smtClean="0"/>
              <a:pPr/>
              <a:t>2022/6/8</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7E77EFA-42A3-4FB9-B421-F263EF733DEB}"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2022/6/8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2022/6/8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2022/6/8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2022/6/8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2022/6/8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pPr/>
              <a:t>2022/6/8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530820CF-B880-4189-942D-D702A7CBA730}" type="datetimeFigureOut">
              <a:rPr lang="zh-CN" altLang="en-US" smtClean="0"/>
              <a:pPr/>
              <a:t>2022/6/8</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530820CF-B880-4189-942D-D702A7CBA730}" type="datetimeFigureOut">
              <a:rPr lang="zh-CN" altLang="en-US" smtClean="0"/>
              <a:pPr/>
              <a:t>2022/6/8</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pPr/>
              <a:t>2022/6/8</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pPr/>
              <a:t>2022/6/8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pPr/>
              <a:t>2022/6/8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pPr/>
              <a:t>2022/6/8</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1.png"/><Relationship Id="rId1" Type="http://schemas.openxmlformats.org/officeDocument/2006/relationships/slideLayout" Target="../slideLayouts/slideLayout1.xml"/><Relationship Id="rId5" Type="http://schemas.openxmlformats.org/officeDocument/2006/relationships/image" Target="../media/image23.png"/><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png"/><Relationship Id="rId7" Type="http://schemas.openxmlformats.org/officeDocument/2006/relationships/image" Target="../media/image38.png"/><Relationship Id="rId12" Type="http://schemas.openxmlformats.org/officeDocument/2006/relationships/image" Target="../media/image43.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37.png"/><Relationship Id="rId11" Type="http://schemas.openxmlformats.org/officeDocument/2006/relationships/image" Target="../media/image42.png"/><Relationship Id="rId5" Type="http://schemas.openxmlformats.org/officeDocument/2006/relationships/image" Target="../media/image36.png"/><Relationship Id="rId10" Type="http://schemas.openxmlformats.org/officeDocument/2006/relationships/image" Target="../media/image41.png"/><Relationship Id="rId4" Type="http://schemas.openxmlformats.org/officeDocument/2006/relationships/image" Target="../media/image35.png"/><Relationship Id="rId9" Type="http://schemas.openxmlformats.org/officeDocument/2006/relationships/image" Target="../media/image40.png"/></Relationships>
</file>

<file path=ppt/slides/_rels/slide2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46.png"/><Relationship Id="rId4" Type="http://schemas.openxmlformats.org/officeDocument/2006/relationships/image" Target="../media/image45.png"/></Relationships>
</file>

<file path=ppt/slides/_rels/slide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49.png"/><Relationship Id="rId4" Type="http://schemas.openxmlformats.org/officeDocument/2006/relationships/image" Target="../media/image48.png"/></Relationships>
</file>

<file path=ppt/slides/_rels/slide2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5" Type="http://schemas.microsoft.com/office/2007/relationships/hdphoto" Target="../media/hdphoto2.wdp"/><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xmlns="" id="{18BB1C20-EBDF-4EEE-921E-B9360F00806B}"/>
              </a:ext>
            </a:extLst>
          </p:cNvPr>
          <p:cNvPicPr>
            <a:picLocks noChangeAspect="1"/>
          </p:cNvPicPr>
          <p:nvPr/>
        </p:nvPicPr>
        <p:blipFill rotWithShape="1">
          <a:blip r:embed="rId2" cstate="print">
            <a:extLst>
              <a:ext uri="{BEBA8EAE-BF5A-486C-A8C5-ECC9F3942E4B}">
                <a14:imgProps xmlns:a14="http://schemas.microsoft.com/office/drawing/2010/main" xmlns="">
                  <a14:imgLayer r:embed="rId3">
                    <a14:imgEffect>
                      <a14:saturation sat="66000"/>
                    </a14:imgEffect>
                  </a14:imgLayer>
                </a14:imgProps>
              </a:ext>
              <a:ext uri="{28A0092B-C50C-407E-A947-70E740481C1C}">
                <a14:useLocalDpi xmlns:a14="http://schemas.microsoft.com/office/drawing/2010/main" xmlns="" val="0"/>
              </a:ext>
            </a:extLst>
          </a:blip>
          <a:srcRect t="15355" b="271"/>
          <a:stretch/>
        </p:blipFill>
        <p:spPr>
          <a:xfrm>
            <a:off x="0" y="0"/>
            <a:ext cx="9144000" cy="6858000"/>
          </a:xfrm>
          <a:prstGeom prst="rect">
            <a:avLst/>
          </a:prstGeom>
        </p:spPr>
      </p:pic>
      <p:sp>
        <p:nvSpPr>
          <p:cNvPr id="5" name="矩形 4">
            <a:extLst>
              <a:ext uri="{FF2B5EF4-FFF2-40B4-BE49-F238E27FC236}">
                <a16:creationId xmlns:a16="http://schemas.microsoft.com/office/drawing/2014/main" xmlns="" id="{89C85AF3-B054-4AD3-9475-A2F3A0EAAE75}"/>
              </a:ext>
            </a:extLst>
          </p:cNvPr>
          <p:cNvSpPr/>
          <p:nvPr/>
        </p:nvSpPr>
        <p:spPr>
          <a:xfrm>
            <a:off x="0" y="0"/>
            <a:ext cx="9144000" cy="6858000"/>
          </a:xfrm>
          <a:prstGeom prst="rect">
            <a:avLst/>
          </a:prstGeom>
          <a:solidFill>
            <a:schemeClr val="accent1">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pic>
        <p:nvPicPr>
          <p:cNvPr id="7" name="图片 6">
            <a:extLst>
              <a:ext uri="{FF2B5EF4-FFF2-40B4-BE49-F238E27FC236}">
                <a16:creationId xmlns:a16="http://schemas.microsoft.com/office/drawing/2014/main" xmlns="" id="{D6C5DE55-5749-4AA3-9948-4F96C538F764}"/>
              </a:ext>
            </a:extLst>
          </p:cNvPr>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7783322" y="9166"/>
            <a:ext cx="1382316" cy="540099"/>
          </a:xfrm>
          <a:prstGeom prst="rect">
            <a:avLst/>
          </a:prstGeom>
        </p:spPr>
      </p:pic>
      <p:sp>
        <p:nvSpPr>
          <p:cNvPr id="13" name="矩形 12">
            <a:extLst>
              <a:ext uri="{FF2B5EF4-FFF2-40B4-BE49-F238E27FC236}">
                <a16:creationId xmlns:a16="http://schemas.microsoft.com/office/drawing/2014/main" xmlns="" id="{3E8B0A6A-00E9-4ADF-B6E4-87E7AA208B6E}"/>
              </a:ext>
            </a:extLst>
          </p:cNvPr>
          <p:cNvSpPr/>
          <p:nvPr/>
        </p:nvSpPr>
        <p:spPr>
          <a:xfrm rot="2704851">
            <a:off x="-575751" y="3356533"/>
            <a:ext cx="2046431" cy="1568898"/>
          </a:xfrm>
          <a:prstGeom prst="rect">
            <a:avLst/>
          </a:prstGeom>
          <a:solidFill>
            <a:schemeClr val="accent1">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xmlns="" id="{C964C8DB-D253-4487-9D62-D157525EAB95}"/>
              </a:ext>
            </a:extLst>
          </p:cNvPr>
          <p:cNvSpPr/>
          <p:nvPr/>
        </p:nvSpPr>
        <p:spPr>
          <a:xfrm rot="2704851">
            <a:off x="-1378815" y="914482"/>
            <a:ext cx="2757631" cy="2114140"/>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连接符 9">
            <a:extLst>
              <a:ext uri="{FF2B5EF4-FFF2-40B4-BE49-F238E27FC236}">
                <a16:creationId xmlns:a16="http://schemas.microsoft.com/office/drawing/2014/main" xmlns="" id="{0AD638AC-A71B-48BD-9347-627837BA248B}"/>
              </a:ext>
            </a:extLst>
          </p:cNvPr>
          <p:cNvCxnSpPr>
            <a:cxnSpLocks/>
          </p:cNvCxnSpPr>
          <p:nvPr/>
        </p:nvCxnSpPr>
        <p:spPr>
          <a:xfrm>
            <a:off x="3203848" y="1916832"/>
            <a:ext cx="2750344" cy="20338"/>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矩形 16">
            <a:extLst>
              <a:ext uri="{FF2B5EF4-FFF2-40B4-BE49-F238E27FC236}">
                <a16:creationId xmlns:a16="http://schemas.microsoft.com/office/drawing/2014/main" xmlns="" id="{8FDEA231-6622-4830-8580-4912E3AAD8AA}"/>
              </a:ext>
            </a:extLst>
          </p:cNvPr>
          <p:cNvSpPr/>
          <p:nvPr/>
        </p:nvSpPr>
        <p:spPr>
          <a:xfrm rot="2704851">
            <a:off x="7833057" y="5996424"/>
            <a:ext cx="372163" cy="2853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xmlns="" id="{8426DC1D-5451-4B1D-BE96-0003496A0EF6}"/>
              </a:ext>
            </a:extLst>
          </p:cNvPr>
          <p:cNvSpPr/>
          <p:nvPr/>
        </p:nvSpPr>
        <p:spPr>
          <a:xfrm rot="2704851">
            <a:off x="8074306" y="5555319"/>
            <a:ext cx="1522894" cy="1167528"/>
          </a:xfrm>
          <a:prstGeom prst="rect">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a:extLst>
              <a:ext uri="{FF2B5EF4-FFF2-40B4-BE49-F238E27FC236}">
                <a16:creationId xmlns:a16="http://schemas.microsoft.com/office/drawing/2014/main" xmlns="" id="{22A1DD17-E4D7-42E2-B20D-ACFE923BEFBC}"/>
              </a:ext>
            </a:extLst>
          </p:cNvPr>
          <p:cNvSpPr/>
          <p:nvPr/>
        </p:nvSpPr>
        <p:spPr>
          <a:xfrm rot="2704851">
            <a:off x="7243630" y="7053565"/>
            <a:ext cx="2757631" cy="2114140"/>
          </a:xfrm>
          <a:prstGeom prst="rect">
            <a:avLst/>
          </a:prstGeom>
          <a:noFill/>
          <a:ln w="28575">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TextBox 17"/>
          <p:cNvSpPr txBox="1"/>
          <p:nvPr/>
        </p:nvSpPr>
        <p:spPr>
          <a:xfrm>
            <a:off x="0" y="908720"/>
            <a:ext cx="9612560" cy="707886"/>
          </a:xfrm>
          <a:prstGeom prst="rect">
            <a:avLst/>
          </a:prstGeom>
          <a:noFill/>
        </p:spPr>
        <p:txBody>
          <a:bodyPr wrap="square" rtlCol="0">
            <a:spAutoFit/>
          </a:bodyPr>
          <a:lstStyle/>
          <a:p>
            <a:pPr algn="ctr"/>
            <a:r>
              <a:rPr lang="en-US" altLang="zh-CN" sz="2000" b="1" dirty="0" smtClean="0"/>
              <a:t>Robust Content-Adaptive Global Registration for Multimodal Retinal Images </a:t>
            </a:r>
          </a:p>
          <a:p>
            <a:pPr algn="ctr"/>
            <a:r>
              <a:rPr lang="en-US" altLang="zh-CN" sz="2000" b="1" dirty="0" smtClean="0"/>
              <a:t>Using Weakly Supervised Deep-Learning Framework</a:t>
            </a:r>
            <a:endParaRPr lang="zh-CN" altLang="en-US" sz="2000" b="1" dirty="0"/>
          </a:p>
        </p:txBody>
      </p:sp>
    </p:spTree>
    <p:extLst>
      <p:ext uri="{BB962C8B-B14F-4D97-AF65-F5344CB8AC3E}">
        <p14:creationId xmlns:p14="http://schemas.microsoft.com/office/powerpoint/2010/main" xmlns="" val="2875178459"/>
      </p:ext>
    </p:extLst>
  </p:cSld>
  <p:clrMapOvr>
    <a:masterClrMapping/>
  </p:clrMapOvr>
  <p:transition spd="slow">
    <p:wip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xmlns="" id="{36C66559-59CE-413C-9614-7741F7916FAA}"/>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0" y="0"/>
            <a:ext cx="1472312" cy="573074"/>
          </a:xfrm>
          <a:prstGeom prst="rect">
            <a:avLst/>
          </a:prstGeom>
        </p:spPr>
      </p:pic>
      <p:cxnSp>
        <p:nvCxnSpPr>
          <p:cNvPr id="12" name="直接连接符 11"/>
          <p:cNvCxnSpPr/>
          <p:nvPr/>
        </p:nvCxnSpPr>
        <p:spPr>
          <a:xfrm>
            <a:off x="0" y="620688"/>
            <a:ext cx="9144000"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5652120" y="97468"/>
            <a:ext cx="3491880" cy="523220"/>
          </a:xfrm>
          <a:prstGeom prst="rect">
            <a:avLst/>
          </a:prstGeom>
          <a:noFill/>
        </p:spPr>
        <p:txBody>
          <a:bodyPr wrap="square" rtlCol="0">
            <a:spAutoFit/>
          </a:bodyPr>
          <a:lstStyle/>
          <a:p>
            <a:pPr algn="r"/>
            <a:r>
              <a:rPr lang="zh-CN" altLang="en-US" sz="2800" b="1" dirty="0" smtClean="0"/>
              <a:t>三、相关工作</a:t>
            </a:r>
            <a:endParaRPr lang="zh-CN" altLang="en-US" sz="2800" b="1" dirty="0"/>
          </a:p>
        </p:txBody>
      </p:sp>
      <p:sp>
        <p:nvSpPr>
          <p:cNvPr id="5" name="矩形 4"/>
          <p:cNvSpPr/>
          <p:nvPr/>
        </p:nvSpPr>
        <p:spPr>
          <a:xfrm>
            <a:off x="0" y="836712"/>
            <a:ext cx="9144000" cy="1338828"/>
          </a:xfrm>
          <a:prstGeom prst="rect">
            <a:avLst/>
          </a:prstGeom>
        </p:spPr>
        <p:txBody>
          <a:bodyPr wrap="square">
            <a:spAutoFit/>
          </a:bodyPr>
          <a:lstStyle/>
          <a:p>
            <a:pPr>
              <a:lnSpc>
                <a:spcPct val="150000"/>
              </a:lnSpc>
            </a:pPr>
            <a:r>
              <a:rPr lang="zh-CN" altLang="en-US" b="1" dirty="0" smtClean="0"/>
              <a:t>三、基于深度学习的图像配准</a:t>
            </a:r>
            <a:endParaRPr lang="en-US" altLang="zh-CN" b="1" dirty="0" smtClean="0"/>
          </a:p>
          <a:p>
            <a:pPr>
              <a:lnSpc>
                <a:spcPct val="150000"/>
              </a:lnSpc>
            </a:pPr>
            <a:endParaRPr lang="en-US" altLang="zh-CN" b="1" dirty="0" smtClean="0"/>
          </a:p>
          <a:p>
            <a:pPr>
              <a:lnSpc>
                <a:spcPct val="150000"/>
              </a:lnSpc>
            </a:pPr>
            <a:endParaRPr lang="en-US" altLang="zh-CN" dirty="0" smtClean="0"/>
          </a:p>
        </p:txBody>
      </p:sp>
      <p:graphicFrame>
        <p:nvGraphicFramePr>
          <p:cNvPr id="6" name="表格 5"/>
          <p:cNvGraphicFramePr>
            <a:graphicFrameLocks noGrp="1"/>
          </p:cNvGraphicFramePr>
          <p:nvPr/>
        </p:nvGraphicFramePr>
        <p:xfrm>
          <a:off x="179512" y="1397000"/>
          <a:ext cx="8784976" cy="3114040"/>
        </p:xfrm>
        <a:graphic>
          <a:graphicData uri="http://schemas.openxmlformats.org/drawingml/2006/table">
            <a:tbl>
              <a:tblPr firstRow="1" bandRow="1">
                <a:tableStyleId>{5C22544A-7EE6-4342-B048-85BDC9FD1C3A}</a:tableStyleId>
              </a:tblPr>
              <a:tblGrid>
                <a:gridCol w="4392488"/>
                <a:gridCol w="4392488"/>
              </a:tblGrid>
              <a:tr h="370840">
                <a:tc>
                  <a:txBody>
                    <a:bodyPr/>
                    <a:lstStyle/>
                    <a:p>
                      <a:pPr algn="ctr"/>
                      <a:r>
                        <a:rPr lang="zh-CN" altLang="en-US" dirty="0" smtClean="0"/>
                        <a:t>方法</a:t>
                      </a:r>
                      <a:endParaRPr lang="zh-CN" altLang="en-US" dirty="0"/>
                    </a:p>
                  </a:txBody>
                  <a:tcPr/>
                </a:tc>
                <a:tc>
                  <a:txBody>
                    <a:bodyPr/>
                    <a:lstStyle/>
                    <a:p>
                      <a:pPr algn="ctr"/>
                      <a:r>
                        <a:rPr lang="zh-CN" altLang="en-US" dirty="0" smtClean="0"/>
                        <a:t>效果</a:t>
                      </a:r>
                      <a:endParaRPr lang="zh-CN" altLang="en-US" dirty="0"/>
                    </a:p>
                  </a:txBody>
                  <a:tcPr/>
                </a:tc>
              </a:tr>
              <a:tr h="370840">
                <a:tc>
                  <a:txBody>
                    <a:bodyPr/>
                    <a:lstStyle/>
                    <a:p>
                      <a:pPr algn="ctr">
                        <a:lnSpc>
                          <a:spcPct val="150000"/>
                        </a:lnSpc>
                      </a:pPr>
                      <a:r>
                        <a:rPr lang="zh-CN" altLang="en-US" dirty="0" smtClean="0"/>
                        <a:t>基于光流</a:t>
                      </a:r>
                      <a:endParaRPr lang="zh-CN" altLang="en-US" dirty="0"/>
                    </a:p>
                  </a:txBody>
                  <a:tcPr/>
                </a:tc>
                <a:tc>
                  <a:txBody>
                    <a:bodyPr/>
                    <a:lstStyle/>
                    <a:p>
                      <a:r>
                        <a:rPr lang="zh-CN" altLang="en-US" dirty="0" smtClean="0"/>
                        <a:t>实验证明直接用于眼底图像配准，并不适用与多模态配准</a:t>
                      </a:r>
                      <a:endParaRPr lang="zh-CN" altLang="en-US" dirty="0"/>
                    </a:p>
                  </a:txBody>
                  <a:tcPr/>
                </a:tc>
              </a:tr>
              <a:tr h="370840">
                <a:tc>
                  <a:txBody>
                    <a:bodyPr/>
                    <a:lstStyle/>
                    <a:p>
                      <a:pPr algn="ctr">
                        <a:lnSpc>
                          <a:spcPct val="200000"/>
                        </a:lnSpc>
                      </a:pPr>
                      <a:r>
                        <a:rPr lang="zh-CN" altLang="en-US" dirty="0" smtClean="0"/>
                        <a:t>基于局部</a:t>
                      </a:r>
                      <a:endParaRPr lang="zh-CN" altLang="en-US" dirty="0"/>
                    </a:p>
                  </a:txBody>
                  <a:tcPr/>
                </a:tc>
                <a:tc>
                  <a:txBody>
                    <a:bodyPr/>
                    <a:lstStyle/>
                    <a:p>
                      <a:r>
                        <a:rPr lang="zh-CN" altLang="en-US" dirty="0" smtClean="0"/>
                        <a:t>大部分方法假设多模态眼底图像已经初步的对准只需要局部配准，当出现较大范围的不准确时将无法配准。</a:t>
                      </a:r>
                      <a:endParaRPr lang="zh-CN" altLang="en-US" dirty="0"/>
                    </a:p>
                  </a:txBody>
                  <a:tcPr/>
                </a:tc>
              </a:tr>
              <a:tr h="370840">
                <a:tc>
                  <a:txBody>
                    <a:bodyPr/>
                    <a:lstStyle/>
                    <a:p>
                      <a:pPr algn="ctr">
                        <a:lnSpc>
                          <a:spcPct val="300000"/>
                        </a:lnSpc>
                      </a:pPr>
                      <a:r>
                        <a:rPr lang="en-US" altLang="zh-CN" dirty="0" err="1" smtClean="0"/>
                        <a:t>CNNGeo</a:t>
                      </a:r>
                      <a:r>
                        <a:rPr lang="en-US" altLang="zh-CN" dirty="0" smtClean="0"/>
                        <a:t>[3]</a:t>
                      </a:r>
                      <a:endParaRPr lang="zh-CN" altLang="en-US" dirty="0"/>
                    </a:p>
                  </a:txBody>
                  <a:tcPr/>
                </a:tc>
                <a:tc>
                  <a:txBody>
                    <a:bodyPr/>
                    <a:lstStyle/>
                    <a:p>
                      <a:r>
                        <a:rPr lang="zh-CN" altLang="en-US" dirty="0" smtClean="0"/>
                        <a:t>由粗到细，包含 </a:t>
                      </a:r>
                      <a:r>
                        <a:rPr lang="en-US" altLang="zh-CN" dirty="0" smtClean="0"/>
                        <a:t>6 </a:t>
                      </a:r>
                      <a:r>
                        <a:rPr lang="zh-CN" altLang="en-US" dirty="0" smtClean="0"/>
                        <a:t>个参数的仿射变换与</a:t>
                      </a:r>
                      <a:r>
                        <a:rPr lang="en-US" altLang="zh-CN" dirty="0" smtClean="0"/>
                        <a:t>12</a:t>
                      </a:r>
                      <a:r>
                        <a:rPr lang="zh-CN" altLang="en-US" dirty="0" smtClean="0"/>
                        <a:t>个参数的样条变换。可以处理较大的偏差但是评价标准与视网膜中配准的评价不一样。</a:t>
                      </a:r>
                      <a:endParaRPr lang="zh-CN" altLang="en-US" dirty="0"/>
                    </a:p>
                  </a:txBody>
                  <a:tcPr/>
                </a:tc>
              </a:tr>
            </a:tbl>
          </a:graphicData>
        </a:graphic>
      </p:graphicFrame>
      <p:sp>
        <p:nvSpPr>
          <p:cNvPr id="7" name="矩形 6"/>
          <p:cNvSpPr/>
          <p:nvPr/>
        </p:nvSpPr>
        <p:spPr>
          <a:xfrm>
            <a:off x="0" y="5949280"/>
            <a:ext cx="9144000" cy="923330"/>
          </a:xfrm>
          <a:prstGeom prst="rect">
            <a:avLst/>
          </a:prstGeom>
        </p:spPr>
        <p:txBody>
          <a:bodyPr wrap="square">
            <a:spAutoFit/>
          </a:bodyPr>
          <a:lstStyle/>
          <a:p>
            <a:r>
              <a:rPr lang="en-US" altLang="zh-CN" dirty="0" smtClean="0"/>
              <a:t>[3]I. Rocco, R. </a:t>
            </a:r>
            <a:r>
              <a:rPr lang="en-US" altLang="zh-CN" dirty="0" err="1" smtClean="0"/>
              <a:t>Arandjelovic</a:t>
            </a:r>
            <a:r>
              <a:rPr lang="en-US" altLang="zh-CN" dirty="0" smtClean="0"/>
              <a:t>, and J. </a:t>
            </a:r>
            <a:r>
              <a:rPr lang="en-US" altLang="zh-CN" dirty="0" err="1" smtClean="0"/>
              <a:t>Sivic</a:t>
            </a:r>
            <a:r>
              <a:rPr lang="en-US" altLang="zh-CN" dirty="0" smtClean="0"/>
              <a:t>, “</a:t>
            </a:r>
            <a:r>
              <a:rPr lang="en-US" altLang="zh-CN" dirty="0" err="1" smtClean="0"/>
              <a:t>Convolutional</a:t>
            </a:r>
            <a:r>
              <a:rPr lang="en-US" altLang="zh-CN" dirty="0" smtClean="0"/>
              <a:t> neural network architecture for geometric matching,” in Proc. IEEE Conf. </a:t>
            </a:r>
            <a:r>
              <a:rPr lang="en-US" altLang="zh-CN" dirty="0" err="1" smtClean="0"/>
              <a:t>Comput</a:t>
            </a:r>
            <a:r>
              <a:rPr lang="en-US" altLang="zh-CN" dirty="0" smtClean="0"/>
              <a:t>. Vis. Pattern </a:t>
            </a:r>
            <a:r>
              <a:rPr lang="en-US" altLang="zh-CN" dirty="0" err="1" smtClean="0"/>
              <a:t>Recognit</a:t>
            </a:r>
            <a:r>
              <a:rPr lang="en-US" altLang="zh-CN" dirty="0" smtClean="0"/>
              <a:t>., Dec. 2017, pp. 6148–6157.</a:t>
            </a:r>
            <a:endParaRPr lang="zh-CN" altLang="en-US" dirty="0"/>
          </a:p>
        </p:txBody>
      </p:sp>
    </p:spTree>
    <p:extLst>
      <p:ext uri="{BB962C8B-B14F-4D97-AF65-F5344CB8AC3E}">
        <p14:creationId xmlns:p14="http://schemas.microsoft.com/office/powerpoint/2010/main" xmlns="" val="1773355413"/>
      </p:ext>
    </p:extLst>
  </p:cSld>
  <p:clrMapOvr>
    <a:masterClrMapping/>
  </p:clrMapOvr>
  <p:transition spd="slow">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xmlns="" id="{36C66559-59CE-413C-9614-7741F7916FAA}"/>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0" y="0"/>
            <a:ext cx="1472312" cy="573074"/>
          </a:xfrm>
          <a:prstGeom prst="rect">
            <a:avLst/>
          </a:prstGeom>
        </p:spPr>
      </p:pic>
      <p:cxnSp>
        <p:nvCxnSpPr>
          <p:cNvPr id="12" name="直接连接符 11"/>
          <p:cNvCxnSpPr/>
          <p:nvPr/>
        </p:nvCxnSpPr>
        <p:spPr>
          <a:xfrm>
            <a:off x="0" y="620688"/>
            <a:ext cx="9144000"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5652120" y="97468"/>
            <a:ext cx="3491880" cy="523220"/>
          </a:xfrm>
          <a:prstGeom prst="rect">
            <a:avLst/>
          </a:prstGeom>
          <a:noFill/>
        </p:spPr>
        <p:txBody>
          <a:bodyPr wrap="square" rtlCol="0">
            <a:spAutoFit/>
          </a:bodyPr>
          <a:lstStyle/>
          <a:p>
            <a:pPr algn="r"/>
            <a:r>
              <a:rPr lang="zh-CN" altLang="en-US" sz="2800" b="1" dirty="0" smtClean="0"/>
              <a:t>四、方法</a:t>
            </a:r>
            <a:r>
              <a:rPr lang="en-US" altLang="zh-CN" sz="2800" b="1" dirty="0" smtClean="0"/>
              <a:t>-</a:t>
            </a:r>
            <a:r>
              <a:rPr lang="zh-CN" altLang="en-US" sz="2800" b="1" dirty="0" smtClean="0"/>
              <a:t>模型结构</a:t>
            </a:r>
            <a:endParaRPr lang="zh-CN" altLang="en-US" sz="2800" b="1" dirty="0"/>
          </a:p>
        </p:txBody>
      </p:sp>
      <p:pic>
        <p:nvPicPr>
          <p:cNvPr id="4098" name="Picture 2"/>
          <p:cNvPicPr>
            <a:picLocks noChangeAspect="1" noChangeArrowheads="1"/>
          </p:cNvPicPr>
          <p:nvPr/>
        </p:nvPicPr>
        <p:blipFill>
          <a:blip r:embed="rId3" cstate="print"/>
          <a:srcRect/>
          <a:stretch>
            <a:fillRect/>
          </a:stretch>
        </p:blipFill>
        <p:spPr bwMode="auto">
          <a:xfrm>
            <a:off x="0" y="836712"/>
            <a:ext cx="9144000" cy="2577389"/>
          </a:xfrm>
          <a:prstGeom prst="rect">
            <a:avLst/>
          </a:prstGeom>
          <a:noFill/>
          <a:ln w="9525">
            <a:noFill/>
            <a:miter lim="800000"/>
            <a:headEnd/>
            <a:tailEnd/>
          </a:ln>
          <a:effectLst/>
        </p:spPr>
      </p:pic>
      <p:sp>
        <p:nvSpPr>
          <p:cNvPr id="7" name="矩形 6"/>
          <p:cNvSpPr/>
          <p:nvPr/>
        </p:nvSpPr>
        <p:spPr>
          <a:xfrm>
            <a:off x="467544" y="764704"/>
            <a:ext cx="2160240" cy="288032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C00000"/>
              </a:solidFill>
            </a:endParaRPr>
          </a:p>
        </p:txBody>
      </p:sp>
      <p:sp>
        <p:nvSpPr>
          <p:cNvPr id="10" name="矩形 9"/>
          <p:cNvSpPr/>
          <p:nvPr/>
        </p:nvSpPr>
        <p:spPr>
          <a:xfrm>
            <a:off x="2699792" y="764704"/>
            <a:ext cx="2160240" cy="288032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C00000"/>
              </a:solidFill>
            </a:endParaRPr>
          </a:p>
        </p:txBody>
      </p:sp>
      <p:sp>
        <p:nvSpPr>
          <p:cNvPr id="11" name="矩形 10"/>
          <p:cNvSpPr/>
          <p:nvPr/>
        </p:nvSpPr>
        <p:spPr>
          <a:xfrm>
            <a:off x="4932040" y="764704"/>
            <a:ext cx="4032448" cy="288032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C00000"/>
              </a:solidFill>
            </a:endParaRPr>
          </a:p>
        </p:txBody>
      </p:sp>
      <p:sp>
        <p:nvSpPr>
          <p:cNvPr id="13" name="TextBox 12"/>
          <p:cNvSpPr txBox="1"/>
          <p:nvPr/>
        </p:nvSpPr>
        <p:spPr>
          <a:xfrm>
            <a:off x="539552" y="3789040"/>
            <a:ext cx="1944216" cy="369332"/>
          </a:xfrm>
          <a:prstGeom prst="rect">
            <a:avLst/>
          </a:prstGeom>
          <a:noFill/>
        </p:spPr>
        <p:txBody>
          <a:bodyPr wrap="square" rtlCol="0">
            <a:spAutoFit/>
          </a:bodyPr>
          <a:lstStyle/>
          <a:p>
            <a:pPr algn="ctr"/>
            <a:r>
              <a:rPr lang="zh-CN" altLang="en-US" dirty="0" smtClean="0"/>
              <a:t>血管分割</a:t>
            </a:r>
            <a:endParaRPr lang="zh-CN" altLang="en-US" dirty="0"/>
          </a:p>
        </p:txBody>
      </p:sp>
      <p:sp>
        <p:nvSpPr>
          <p:cNvPr id="14" name="TextBox 13"/>
          <p:cNvSpPr txBox="1"/>
          <p:nvPr/>
        </p:nvSpPr>
        <p:spPr>
          <a:xfrm>
            <a:off x="2699792" y="3789040"/>
            <a:ext cx="1944216" cy="369332"/>
          </a:xfrm>
          <a:prstGeom prst="rect">
            <a:avLst/>
          </a:prstGeom>
          <a:noFill/>
        </p:spPr>
        <p:txBody>
          <a:bodyPr wrap="square" rtlCol="0">
            <a:spAutoFit/>
          </a:bodyPr>
          <a:lstStyle/>
          <a:p>
            <a:pPr algn="ctr"/>
            <a:r>
              <a:rPr lang="zh-CN" altLang="en-US" dirty="0" smtClean="0"/>
              <a:t>特征点匹配</a:t>
            </a:r>
            <a:endParaRPr lang="zh-CN" altLang="en-US" dirty="0"/>
          </a:p>
        </p:txBody>
      </p:sp>
      <p:sp>
        <p:nvSpPr>
          <p:cNvPr id="15" name="TextBox 14"/>
          <p:cNvSpPr txBox="1"/>
          <p:nvPr/>
        </p:nvSpPr>
        <p:spPr>
          <a:xfrm>
            <a:off x="5940152" y="3789040"/>
            <a:ext cx="1944216" cy="369332"/>
          </a:xfrm>
          <a:prstGeom prst="rect">
            <a:avLst/>
          </a:prstGeom>
          <a:noFill/>
        </p:spPr>
        <p:txBody>
          <a:bodyPr wrap="square" rtlCol="0">
            <a:spAutoFit/>
          </a:bodyPr>
          <a:lstStyle/>
          <a:p>
            <a:pPr algn="ctr"/>
            <a:r>
              <a:rPr lang="zh-CN" altLang="en-US" dirty="0" smtClean="0"/>
              <a:t>异常点排除</a:t>
            </a:r>
            <a:endParaRPr lang="zh-CN" altLang="en-US" dirty="0"/>
          </a:p>
        </p:txBody>
      </p:sp>
    </p:spTree>
    <p:extLst>
      <p:ext uri="{BB962C8B-B14F-4D97-AF65-F5344CB8AC3E}">
        <p14:creationId xmlns:p14="http://schemas.microsoft.com/office/powerpoint/2010/main" xmlns="" val="1773355413"/>
      </p:ext>
    </p:extLst>
  </p:cSld>
  <p:clrMapOvr>
    <a:masterClrMapping/>
  </p:clrMapOvr>
  <p:transition spd="slow">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xmlns="" id="{36C66559-59CE-413C-9614-7741F7916FAA}"/>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0" y="0"/>
            <a:ext cx="1472312" cy="573074"/>
          </a:xfrm>
          <a:prstGeom prst="rect">
            <a:avLst/>
          </a:prstGeom>
        </p:spPr>
      </p:pic>
      <p:cxnSp>
        <p:nvCxnSpPr>
          <p:cNvPr id="12" name="直接连接符 11"/>
          <p:cNvCxnSpPr/>
          <p:nvPr/>
        </p:nvCxnSpPr>
        <p:spPr>
          <a:xfrm>
            <a:off x="0" y="620688"/>
            <a:ext cx="9144000"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5652120" y="97468"/>
            <a:ext cx="3491880" cy="523220"/>
          </a:xfrm>
          <a:prstGeom prst="rect">
            <a:avLst/>
          </a:prstGeom>
          <a:noFill/>
        </p:spPr>
        <p:txBody>
          <a:bodyPr wrap="square" rtlCol="0">
            <a:spAutoFit/>
          </a:bodyPr>
          <a:lstStyle/>
          <a:p>
            <a:pPr algn="r"/>
            <a:r>
              <a:rPr lang="zh-CN" altLang="en-US" sz="2800" b="1" dirty="0" smtClean="0"/>
              <a:t>四、方法</a:t>
            </a:r>
            <a:r>
              <a:rPr lang="en-US" altLang="zh-CN" sz="2800" b="1" dirty="0" smtClean="0"/>
              <a:t>-</a:t>
            </a:r>
            <a:r>
              <a:rPr lang="zh-CN" altLang="en-US" sz="2800" b="1" dirty="0" smtClean="0"/>
              <a:t>血管分割</a:t>
            </a:r>
            <a:endParaRPr lang="zh-CN" altLang="en-US" sz="2800" b="1" dirty="0"/>
          </a:p>
        </p:txBody>
      </p:sp>
      <p:pic>
        <p:nvPicPr>
          <p:cNvPr id="5122" name="Picture 2"/>
          <p:cNvPicPr>
            <a:picLocks noChangeAspect="1" noChangeArrowheads="1"/>
          </p:cNvPicPr>
          <p:nvPr/>
        </p:nvPicPr>
        <p:blipFill>
          <a:blip r:embed="rId3" cstate="print"/>
          <a:srcRect/>
          <a:stretch>
            <a:fillRect/>
          </a:stretch>
        </p:blipFill>
        <p:spPr bwMode="auto">
          <a:xfrm>
            <a:off x="0" y="836711"/>
            <a:ext cx="7884368" cy="3567561"/>
          </a:xfrm>
          <a:prstGeom prst="rect">
            <a:avLst/>
          </a:prstGeom>
          <a:noFill/>
          <a:ln w="9525">
            <a:noFill/>
            <a:miter lim="800000"/>
            <a:headEnd/>
            <a:tailEnd/>
          </a:ln>
          <a:effectLst/>
        </p:spPr>
      </p:pic>
      <p:sp>
        <p:nvSpPr>
          <p:cNvPr id="7" name="TextBox 6"/>
          <p:cNvSpPr txBox="1"/>
          <p:nvPr/>
        </p:nvSpPr>
        <p:spPr>
          <a:xfrm>
            <a:off x="0" y="4293096"/>
            <a:ext cx="8892480" cy="2169825"/>
          </a:xfrm>
          <a:prstGeom prst="rect">
            <a:avLst/>
          </a:prstGeom>
          <a:noFill/>
        </p:spPr>
        <p:txBody>
          <a:bodyPr wrap="square" rtlCol="0">
            <a:spAutoFit/>
          </a:bodyPr>
          <a:lstStyle/>
          <a:p>
            <a:pPr>
              <a:lnSpc>
                <a:spcPct val="150000"/>
              </a:lnSpc>
            </a:pPr>
            <a:r>
              <a:rPr lang="zh-CN" altLang="en-US" b="1" dirty="0" smtClean="0"/>
              <a:t>模型输入</a:t>
            </a:r>
            <a:r>
              <a:rPr lang="zh-CN" altLang="en-US" dirty="0" smtClean="0"/>
              <a:t>：</a:t>
            </a:r>
            <a:r>
              <a:rPr lang="en-US" altLang="zh-CN" dirty="0" smtClean="0"/>
              <a:t>IR </a:t>
            </a:r>
            <a:r>
              <a:rPr lang="zh-CN" altLang="en-US" dirty="0" smtClean="0"/>
              <a:t>（转换为三通道）或者彩图。</a:t>
            </a:r>
            <a:r>
              <a:rPr lang="zh-CN" altLang="en-US" b="1" dirty="0" smtClean="0"/>
              <a:t>输出</a:t>
            </a:r>
            <a:r>
              <a:rPr lang="zh-CN" altLang="en-US" dirty="0" smtClean="0"/>
              <a:t>：血管分割图。左侧</a:t>
            </a:r>
            <a:r>
              <a:rPr lang="en-US" altLang="zh-CN" dirty="0" smtClean="0"/>
              <a:t>Encoder</a:t>
            </a:r>
            <a:r>
              <a:rPr lang="zh-CN" altLang="en-US" dirty="0" smtClean="0"/>
              <a:t>对每个模态独立，</a:t>
            </a:r>
            <a:r>
              <a:rPr lang="en-US" altLang="zh-CN" dirty="0" smtClean="0"/>
              <a:t>Decoder</a:t>
            </a:r>
            <a:r>
              <a:rPr lang="zh-CN" altLang="en-US" dirty="0" smtClean="0"/>
              <a:t>共享。</a:t>
            </a:r>
            <a:endParaRPr lang="en-US" altLang="zh-CN" dirty="0" smtClean="0"/>
          </a:p>
          <a:p>
            <a:pPr>
              <a:lnSpc>
                <a:spcPct val="150000"/>
              </a:lnSpc>
            </a:pPr>
            <a:r>
              <a:rPr lang="zh-CN" altLang="en-US" dirty="0" smtClean="0"/>
              <a:t>为了使无监督的模型克服对人工标注的依赖，作者使用了</a:t>
            </a:r>
            <a:r>
              <a:rPr lang="en-US" altLang="zh-CN" dirty="0" smtClean="0">
                <a:solidFill>
                  <a:srgbClr val="C00000"/>
                </a:solidFill>
              </a:rPr>
              <a:t>pixel-adaptive convolution</a:t>
            </a:r>
            <a:r>
              <a:rPr lang="en-US" altLang="zh-CN" dirty="0" smtClean="0"/>
              <a:t>[4]</a:t>
            </a:r>
            <a:r>
              <a:rPr lang="zh-CN" altLang="en-US" dirty="0" smtClean="0"/>
              <a:t>（</a:t>
            </a:r>
            <a:r>
              <a:rPr lang="en-US" altLang="zh-CN" dirty="0" smtClean="0"/>
              <a:t>PAC</a:t>
            </a:r>
            <a:r>
              <a:rPr lang="zh-CN" altLang="en-US" dirty="0" smtClean="0"/>
              <a:t>），可以使卷积核内的权重依据</a:t>
            </a:r>
            <a:r>
              <a:rPr lang="en-US" altLang="zh-CN" dirty="0" smtClean="0">
                <a:solidFill>
                  <a:srgbClr val="C00000"/>
                </a:solidFill>
              </a:rPr>
              <a:t>Guidance Features</a:t>
            </a:r>
            <a:r>
              <a:rPr lang="zh-CN" altLang="en-US" dirty="0" smtClean="0"/>
              <a:t>（特征指导）的不同而不同。</a:t>
            </a:r>
            <a:endParaRPr lang="en-US" altLang="zh-CN" dirty="0" smtClean="0"/>
          </a:p>
          <a:p>
            <a:pPr>
              <a:lnSpc>
                <a:spcPct val="150000"/>
              </a:lnSpc>
            </a:pPr>
            <a:r>
              <a:rPr lang="zh-CN" altLang="en-US" dirty="0" smtClean="0"/>
              <a:t>这也是本文标题中的“</a:t>
            </a:r>
            <a:r>
              <a:rPr lang="en-US" altLang="zh-CN" dirty="0" smtClean="0"/>
              <a:t>Content-Adaptive</a:t>
            </a:r>
            <a:r>
              <a:rPr lang="zh-CN" altLang="en-US" dirty="0" smtClean="0"/>
              <a:t>”。</a:t>
            </a:r>
            <a:endParaRPr lang="zh-CN" altLang="en-US" dirty="0"/>
          </a:p>
        </p:txBody>
      </p:sp>
      <p:sp>
        <p:nvSpPr>
          <p:cNvPr id="10" name="矩形 9"/>
          <p:cNvSpPr/>
          <p:nvPr/>
        </p:nvSpPr>
        <p:spPr>
          <a:xfrm>
            <a:off x="0" y="6427113"/>
            <a:ext cx="9144000" cy="430887"/>
          </a:xfrm>
          <a:prstGeom prst="rect">
            <a:avLst/>
          </a:prstGeom>
        </p:spPr>
        <p:txBody>
          <a:bodyPr wrap="square">
            <a:spAutoFit/>
          </a:bodyPr>
          <a:lstStyle/>
          <a:p>
            <a:r>
              <a:rPr lang="en-US" altLang="zh-CN" sz="1100" dirty="0" smtClean="0"/>
              <a:t>[4]H. Su, V. </a:t>
            </a:r>
            <a:r>
              <a:rPr lang="en-US" altLang="zh-CN" sz="1100" dirty="0" err="1" smtClean="0"/>
              <a:t>Jampani</a:t>
            </a:r>
            <a:r>
              <a:rPr lang="en-US" altLang="zh-CN" sz="1100" dirty="0" smtClean="0"/>
              <a:t>, D. Sun, O. Gallo, E. Learned-Miller, and J. </a:t>
            </a:r>
            <a:r>
              <a:rPr lang="en-US" altLang="zh-CN" sz="1100" dirty="0" err="1" smtClean="0"/>
              <a:t>Kautz</a:t>
            </a:r>
            <a:r>
              <a:rPr lang="en-US" altLang="zh-CN" sz="1100" dirty="0" smtClean="0"/>
              <a:t>, “Pixel-adaptive </a:t>
            </a:r>
            <a:r>
              <a:rPr lang="en-US" altLang="zh-CN" sz="1100" dirty="0" err="1" smtClean="0"/>
              <a:t>convolutional</a:t>
            </a:r>
            <a:r>
              <a:rPr lang="en-US" altLang="zh-CN" sz="1100" dirty="0" smtClean="0"/>
              <a:t> neural networks,” in Proc. IEEE/CVF Conf. </a:t>
            </a:r>
            <a:r>
              <a:rPr lang="en-US" altLang="zh-CN" sz="1100" dirty="0" err="1" smtClean="0"/>
              <a:t>Comput</a:t>
            </a:r>
            <a:r>
              <a:rPr lang="en-US" altLang="zh-CN" sz="1100" dirty="0" smtClean="0"/>
              <a:t>. Vis. Pattern </a:t>
            </a:r>
            <a:r>
              <a:rPr lang="en-US" altLang="zh-CN" sz="1100" dirty="0" err="1" smtClean="0"/>
              <a:t>Recognit</a:t>
            </a:r>
            <a:r>
              <a:rPr lang="en-US" altLang="zh-CN" sz="1100" dirty="0" smtClean="0"/>
              <a:t>. (CVPR), Jun. 2019, pp. 11166–11175.</a:t>
            </a:r>
            <a:endParaRPr lang="zh-CN" altLang="en-US" sz="1100" dirty="0"/>
          </a:p>
        </p:txBody>
      </p:sp>
    </p:spTree>
    <p:extLst>
      <p:ext uri="{BB962C8B-B14F-4D97-AF65-F5344CB8AC3E}">
        <p14:creationId xmlns:p14="http://schemas.microsoft.com/office/powerpoint/2010/main" xmlns="" val="1773355413"/>
      </p:ext>
    </p:extLst>
  </p:cSld>
  <p:clrMapOvr>
    <a:masterClrMapping/>
  </p:clrMapOvr>
  <p:transition spd="slow">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50" name="Picture 6"/>
          <p:cNvPicPr>
            <a:picLocks noChangeAspect="1" noChangeArrowheads="1"/>
          </p:cNvPicPr>
          <p:nvPr/>
        </p:nvPicPr>
        <p:blipFill>
          <a:blip r:embed="rId2" cstate="print"/>
          <a:srcRect/>
          <a:stretch>
            <a:fillRect/>
          </a:stretch>
        </p:blipFill>
        <p:spPr bwMode="auto">
          <a:xfrm>
            <a:off x="2267744" y="4941168"/>
            <a:ext cx="2028825" cy="866775"/>
          </a:xfrm>
          <a:prstGeom prst="rect">
            <a:avLst/>
          </a:prstGeom>
          <a:noFill/>
          <a:ln w="9525">
            <a:noFill/>
            <a:miter lim="800000"/>
            <a:headEnd/>
            <a:tailEnd/>
          </a:ln>
          <a:effectLst/>
        </p:spPr>
      </p:pic>
      <p:sp>
        <p:nvSpPr>
          <p:cNvPr id="6" name="TextBox 5"/>
          <p:cNvSpPr txBox="1"/>
          <p:nvPr/>
        </p:nvSpPr>
        <p:spPr>
          <a:xfrm>
            <a:off x="0" y="2132856"/>
            <a:ext cx="9144000" cy="4385816"/>
          </a:xfrm>
          <a:prstGeom prst="rect">
            <a:avLst/>
          </a:prstGeom>
          <a:noFill/>
        </p:spPr>
        <p:txBody>
          <a:bodyPr wrap="square" rtlCol="0">
            <a:spAutoFit/>
          </a:bodyPr>
          <a:lstStyle/>
          <a:p>
            <a:pPr>
              <a:lnSpc>
                <a:spcPct val="150000"/>
              </a:lnSpc>
            </a:pPr>
            <a:r>
              <a:rPr lang="zh-CN" altLang="en-US" b="1" dirty="0" smtClean="0"/>
              <a:t>特征引导：</a:t>
            </a:r>
            <a:endParaRPr lang="en-US" altLang="zh-CN" b="1" dirty="0" smtClean="0"/>
          </a:p>
          <a:p>
            <a:pPr>
              <a:lnSpc>
                <a:spcPct val="150000"/>
              </a:lnSpc>
            </a:pPr>
            <a:r>
              <a:rPr lang="zh-CN" altLang="en-US" dirty="0" smtClean="0"/>
              <a:t>使用的是 </a:t>
            </a:r>
            <a:r>
              <a:rPr lang="en-US" altLang="zh-CN" dirty="0" smtClean="0"/>
              <a:t>mean phase image[5]</a:t>
            </a:r>
            <a:r>
              <a:rPr lang="zh-CN" altLang="en-US" dirty="0" smtClean="0"/>
              <a:t>作为引导输入。</a:t>
            </a:r>
            <a:endParaRPr lang="en-US" altLang="zh-CN" dirty="0" smtClean="0"/>
          </a:p>
          <a:p>
            <a:pPr>
              <a:lnSpc>
                <a:spcPct val="150000"/>
              </a:lnSpc>
            </a:pPr>
            <a:r>
              <a:rPr lang="en-US" altLang="zh-CN" dirty="0" smtClean="0"/>
              <a:t>Phase image</a:t>
            </a:r>
            <a:r>
              <a:rPr lang="zh-CN" altLang="en-US" dirty="0" smtClean="0"/>
              <a:t>计算过程如下：</a:t>
            </a:r>
            <a:endParaRPr lang="en-US" altLang="zh-CN" dirty="0" smtClean="0"/>
          </a:p>
          <a:p>
            <a:endParaRPr lang="en-US" altLang="zh-CN" dirty="0" smtClean="0"/>
          </a:p>
          <a:p>
            <a:endParaRPr lang="en-US" altLang="zh-CN" dirty="0" smtClean="0"/>
          </a:p>
          <a:p>
            <a:endParaRPr lang="en-US" altLang="zh-CN" dirty="0" smtClean="0"/>
          </a:p>
          <a:p>
            <a:pPr>
              <a:lnSpc>
                <a:spcPct val="150000"/>
              </a:lnSpc>
            </a:pPr>
            <a:r>
              <a:rPr lang="el-GR" altLang="zh-CN" dirty="0" smtClean="0"/>
              <a:t>σ</a:t>
            </a:r>
            <a:r>
              <a:rPr lang="zh-CN" altLang="en-US" dirty="0" smtClean="0"/>
              <a:t>为尺度，</a:t>
            </a:r>
            <a:r>
              <a:rPr lang="en-US" altLang="zh-CN" dirty="0" smtClean="0"/>
              <a:t>G</a:t>
            </a:r>
            <a:r>
              <a:rPr lang="zh-CN" altLang="en-US" dirty="0" smtClean="0"/>
              <a:t>为 </a:t>
            </a:r>
            <a:r>
              <a:rPr lang="en-US" altLang="zh-CN" dirty="0" smtClean="0"/>
              <a:t>log-Gabor filter ,</a:t>
            </a:r>
            <a:r>
              <a:rPr lang="en-US" altLang="zh-CN" dirty="0" err="1" smtClean="0"/>
              <a:t>fR</a:t>
            </a:r>
            <a:r>
              <a:rPr lang="zh-CN" altLang="en-US" dirty="0" smtClean="0"/>
              <a:t>为偶分量 </a:t>
            </a:r>
            <a:r>
              <a:rPr lang="en-US" altLang="zh-CN" dirty="0" err="1" smtClean="0"/>
              <a:t>fe</a:t>
            </a:r>
            <a:r>
              <a:rPr lang="zh-CN" altLang="en-US" dirty="0" smtClean="0"/>
              <a:t>为奇分量</a:t>
            </a:r>
            <a:r>
              <a:rPr lang="en-US" altLang="zh-CN" dirty="0" smtClean="0"/>
              <a:t>[7]</a:t>
            </a:r>
            <a:r>
              <a:rPr lang="zh-CN" altLang="en-US" dirty="0" smtClean="0"/>
              <a:t>。</a:t>
            </a:r>
            <a:endParaRPr lang="en-US" altLang="zh-CN" dirty="0" smtClean="0"/>
          </a:p>
          <a:p>
            <a:pPr>
              <a:lnSpc>
                <a:spcPct val="150000"/>
              </a:lnSpc>
            </a:pPr>
            <a:r>
              <a:rPr lang="en-US" altLang="zh-CN" dirty="0" smtClean="0"/>
              <a:t>Mean phase image</a:t>
            </a:r>
            <a:r>
              <a:rPr lang="zh-CN" altLang="en-US" dirty="0" smtClean="0"/>
              <a:t>为对不同尺度下的相位图取均值：</a:t>
            </a:r>
            <a:endParaRPr lang="en-US" altLang="zh-CN" dirty="0" smtClean="0"/>
          </a:p>
          <a:p>
            <a:endParaRPr lang="en-US" altLang="zh-CN" dirty="0" smtClean="0"/>
          </a:p>
          <a:p>
            <a:endParaRPr lang="en-US" altLang="zh-CN" dirty="0" smtClean="0"/>
          </a:p>
          <a:p>
            <a:endParaRPr lang="en-US" altLang="zh-CN" dirty="0" smtClean="0"/>
          </a:p>
          <a:p>
            <a:endParaRPr lang="en-US" altLang="zh-CN" dirty="0" smtClean="0"/>
          </a:p>
          <a:p>
            <a:endParaRPr lang="zh-CN" altLang="en-US" dirty="0"/>
          </a:p>
        </p:txBody>
      </p:sp>
      <p:pic>
        <p:nvPicPr>
          <p:cNvPr id="6149" name="Picture 5"/>
          <p:cNvPicPr>
            <a:picLocks noChangeAspect="1" noChangeArrowheads="1"/>
          </p:cNvPicPr>
          <p:nvPr/>
        </p:nvPicPr>
        <p:blipFill>
          <a:blip r:embed="rId3" cstate="print"/>
          <a:srcRect/>
          <a:stretch>
            <a:fillRect/>
          </a:stretch>
        </p:blipFill>
        <p:spPr bwMode="auto">
          <a:xfrm>
            <a:off x="1043608" y="3356992"/>
            <a:ext cx="2914650" cy="723900"/>
          </a:xfrm>
          <a:prstGeom prst="rect">
            <a:avLst/>
          </a:prstGeom>
          <a:noFill/>
          <a:ln w="9525">
            <a:noFill/>
            <a:miter lim="800000"/>
            <a:headEnd/>
            <a:tailEnd/>
          </a:ln>
          <a:effectLst/>
        </p:spPr>
      </p:pic>
      <p:pic>
        <p:nvPicPr>
          <p:cNvPr id="9" name="图片 8">
            <a:extLst>
              <a:ext uri="{FF2B5EF4-FFF2-40B4-BE49-F238E27FC236}">
                <a16:creationId xmlns:a16="http://schemas.microsoft.com/office/drawing/2014/main" xmlns="" id="{36C66559-59CE-413C-9614-7741F7916FAA}"/>
              </a:ext>
            </a:extLst>
          </p:cNvPr>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0" y="0"/>
            <a:ext cx="1472312" cy="573074"/>
          </a:xfrm>
          <a:prstGeom prst="rect">
            <a:avLst/>
          </a:prstGeom>
        </p:spPr>
      </p:pic>
      <p:cxnSp>
        <p:nvCxnSpPr>
          <p:cNvPr id="12" name="直接连接符 11"/>
          <p:cNvCxnSpPr/>
          <p:nvPr/>
        </p:nvCxnSpPr>
        <p:spPr>
          <a:xfrm>
            <a:off x="0" y="620688"/>
            <a:ext cx="9144000"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5652120" y="97468"/>
            <a:ext cx="3491880" cy="523220"/>
          </a:xfrm>
          <a:prstGeom prst="rect">
            <a:avLst/>
          </a:prstGeom>
          <a:noFill/>
        </p:spPr>
        <p:txBody>
          <a:bodyPr wrap="square" rtlCol="0">
            <a:spAutoFit/>
          </a:bodyPr>
          <a:lstStyle/>
          <a:p>
            <a:pPr algn="r"/>
            <a:r>
              <a:rPr lang="zh-CN" altLang="en-US" sz="2800" b="1" dirty="0" smtClean="0"/>
              <a:t>四、方法</a:t>
            </a:r>
            <a:r>
              <a:rPr lang="en-US" altLang="zh-CN" sz="2800" b="1" dirty="0" smtClean="0"/>
              <a:t>-</a:t>
            </a:r>
            <a:r>
              <a:rPr lang="zh-CN" altLang="en-US" sz="2800" b="1" dirty="0" smtClean="0"/>
              <a:t>血管分割</a:t>
            </a:r>
            <a:endParaRPr lang="zh-CN" altLang="en-US" sz="2800" b="1" dirty="0"/>
          </a:p>
        </p:txBody>
      </p:sp>
      <p:pic>
        <p:nvPicPr>
          <p:cNvPr id="6146" name="Picture 2"/>
          <p:cNvPicPr>
            <a:picLocks noChangeAspect="1" noChangeArrowheads="1"/>
          </p:cNvPicPr>
          <p:nvPr/>
        </p:nvPicPr>
        <p:blipFill>
          <a:blip r:embed="rId5" cstate="print"/>
          <a:srcRect/>
          <a:stretch>
            <a:fillRect/>
          </a:stretch>
        </p:blipFill>
        <p:spPr bwMode="auto">
          <a:xfrm>
            <a:off x="323528" y="908720"/>
            <a:ext cx="4095750" cy="1238250"/>
          </a:xfrm>
          <a:prstGeom prst="rect">
            <a:avLst/>
          </a:prstGeom>
          <a:noFill/>
          <a:ln w="9525">
            <a:noFill/>
            <a:miter lim="800000"/>
            <a:headEnd/>
            <a:tailEnd/>
          </a:ln>
          <a:effectLst/>
        </p:spPr>
      </p:pic>
      <p:sp>
        <p:nvSpPr>
          <p:cNvPr id="7" name="矩形 6"/>
          <p:cNvSpPr/>
          <p:nvPr/>
        </p:nvSpPr>
        <p:spPr>
          <a:xfrm>
            <a:off x="0" y="5806425"/>
            <a:ext cx="9144000" cy="430887"/>
          </a:xfrm>
          <a:prstGeom prst="rect">
            <a:avLst/>
          </a:prstGeom>
        </p:spPr>
        <p:txBody>
          <a:bodyPr wrap="square">
            <a:spAutoFit/>
          </a:bodyPr>
          <a:lstStyle/>
          <a:p>
            <a:r>
              <a:rPr lang="en-US" altLang="zh-CN" sz="1100" dirty="0" smtClean="0"/>
              <a:t>[5]Z. Li et al., “Multi-modal and multi-vendor retina image registration,” Biomed. Opt. Exp., vol. 9, no. 2, pp. 410–422, 2018.</a:t>
            </a:r>
          </a:p>
          <a:p>
            <a:r>
              <a:rPr lang="zh-CN" altLang="en-US" sz="1100" dirty="0" smtClean="0"/>
              <a:t>在这篇文章中作者将</a:t>
            </a:r>
            <a:r>
              <a:rPr lang="en-US" altLang="zh-CN" sz="1100" dirty="0" smtClean="0"/>
              <a:t>phase image </a:t>
            </a:r>
            <a:r>
              <a:rPr lang="zh-CN" altLang="en-US" sz="1100" dirty="0" smtClean="0"/>
              <a:t>用于特征提取，其中</a:t>
            </a:r>
            <a:r>
              <a:rPr lang="en-US" altLang="zh-CN" sz="1100" dirty="0" smtClean="0"/>
              <a:t>phase </a:t>
            </a:r>
            <a:r>
              <a:rPr lang="en-US" altLang="zh-CN" sz="1100" dirty="0" err="1" smtClean="0"/>
              <a:t>iamge</a:t>
            </a:r>
            <a:r>
              <a:rPr lang="zh-CN" altLang="en-US" sz="1100" dirty="0" smtClean="0"/>
              <a:t>的计算方法来自于</a:t>
            </a:r>
            <a:r>
              <a:rPr lang="en-US" altLang="zh-CN" sz="1100" dirty="0" smtClean="0"/>
              <a:t>[6]</a:t>
            </a:r>
            <a:endParaRPr lang="zh-CN" altLang="en-US" sz="1100" dirty="0"/>
          </a:p>
        </p:txBody>
      </p:sp>
      <p:sp>
        <p:nvSpPr>
          <p:cNvPr id="10" name="矩形 9"/>
          <p:cNvSpPr/>
          <p:nvPr/>
        </p:nvSpPr>
        <p:spPr>
          <a:xfrm>
            <a:off x="0" y="6191726"/>
            <a:ext cx="9144000" cy="261610"/>
          </a:xfrm>
          <a:prstGeom prst="rect">
            <a:avLst/>
          </a:prstGeom>
        </p:spPr>
        <p:txBody>
          <a:bodyPr wrap="square">
            <a:spAutoFit/>
          </a:bodyPr>
          <a:lstStyle/>
          <a:p>
            <a:r>
              <a:rPr lang="en-US" altLang="zh-CN" sz="1100" dirty="0" smtClean="0"/>
              <a:t>[6]M. </a:t>
            </a:r>
            <a:r>
              <a:rPr lang="en-US" altLang="zh-CN" sz="1100" dirty="0" err="1" smtClean="0"/>
              <a:t>Felsberg</a:t>
            </a:r>
            <a:r>
              <a:rPr lang="en-US" altLang="zh-CN" sz="1100" dirty="0" smtClean="0"/>
              <a:t> and G. </a:t>
            </a:r>
            <a:r>
              <a:rPr lang="en-US" altLang="zh-CN" sz="1100" dirty="0" err="1" smtClean="0"/>
              <a:t>Sommer</a:t>
            </a:r>
            <a:r>
              <a:rPr lang="en-US" altLang="zh-CN" sz="1100" dirty="0" smtClean="0"/>
              <a:t>, “The monogenic signal,” IEEE Trans. Signal Process. 49(12), 3136–3144 (2001)</a:t>
            </a:r>
            <a:endParaRPr lang="zh-CN" altLang="en-US" sz="1100" dirty="0"/>
          </a:p>
        </p:txBody>
      </p:sp>
      <p:pic>
        <p:nvPicPr>
          <p:cNvPr id="6147" name="Picture 3"/>
          <p:cNvPicPr>
            <a:picLocks noChangeAspect="1" noChangeArrowheads="1"/>
          </p:cNvPicPr>
          <p:nvPr/>
        </p:nvPicPr>
        <p:blipFill>
          <a:blip r:embed="rId6" cstate="print"/>
          <a:srcRect/>
          <a:stretch>
            <a:fillRect/>
          </a:stretch>
        </p:blipFill>
        <p:spPr bwMode="auto">
          <a:xfrm>
            <a:off x="6372200" y="692696"/>
            <a:ext cx="2521374" cy="2560285"/>
          </a:xfrm>
          <a:prstGeom prst="rect">
            <a:avLst/>
          </a:prstGeom>
          <a:noFill/>
          <a:ln w="9525">
            <a:noFill/>
            <a:miter lim="800000"/>
            <a:headEnd/>
            <a:tailEnd/>
          </a:ln>
          <a:effectLst/>
        </p:spPr>
      </p:pic>
      <p:sp>
        <p:nvSpPr>
          <p:cNvPr id="13" name="矩形 12"/>
          <p:cNvSpPr/>
          <p:nvPr/>
        </p:nvSpPr>
        <p:spPr>
          <a:xfrm>
            <a:off x="0" y="6427113"/>
            <a:ext cx="9144000" cy="430887"/>
          </a:xfrm>
          <a:prstGeom prst="rect">
            <a:avLst/>
          </a:prstGeom>
        </p:spPr>
        <p:txBody>
          <a:bodyPr wrap="square">
            <a:spAutoFit/>
          </a:bodyPr>
          <a:lstStyle/>
          <a:p>
            <a:r>
              <a:rPr lang="en-US" altLang="zh-CN" sz="1100" dirty="0" smtClean="0"/>
              <a:t>[7]A. </a:t>
            </a:r>
            <a:r>
              <a:rPr lang="en-US" altLang="zh-CN" sz="1100" dirty="0" err="1" smtClean="0"/>
              <a:t>Cifor</a:t>
            </a:r>
            <a:r>
              <a:rPr lang="en-US" altLang="zh-CN" sz="1100" dirty="0" smtClean="0"/>
              <a:t>, L. </a:t>
            </a:r>
            <a:r>
              <a:rPr lang="en-US" altLang="zh-CN" sz="1100" dirty="0" err="1" smtClean="0"/>
              <a:t>Risser</a:t>
            </a:r>
            <a:r>
              <a:rPr lang="en-US" altLang="zh-CN" sz="1100" dirty="0" smtClean="0"/>
              <a:t>, D. Chung, E. M. Anderson, and J. A. Schnabel, “Hybrid feature-based </a:t>
            </a:r>
            <a:r>
              <a:rPr lang="en-US" altLang="zh-CN" sz="1100" dirty="0" err="1" smtClean="0"/>
              <a:t>diffeomorphic</a:t>
            </a:r>
            <a:r>
              <a:rPr lang="en-US" altLang="zh-CN" sz="1100" dirty="0" smtClean="0"/>
              <a:t> registration for tumor tracking in 2-D liver ultrasound images,” IEEE Trans. Med. </a:t>
            </a:r>
            <a:r>
              <a:rPr lang="en-US" altLang="zh-CN" sz="1100" dirty="0" err="1" smtClean="0"/>
              <a:t>Imag</a:t>
            </a:r>
            <a:r>
              <a:rPr lang="en-US" altLang="zh-CN" sz="1100" dirty="0" smtClean="0"/>
              <a:t>., vol. 32, no. 9, pp. 1647–1656, Sep. 2013.</a:t>
            </a:r>
            <a:endParaRPr lang="zh-CN" altLang="en-US" sz="1100" dirty="0" smtClean="0"/>
          </a:p>
        </p:txBody>
      </p:sp>
    </p:spTree>
    <p:extLst>
      <p:ext uri="{BB962C8B-B14F-4D97-AF65-F5344CB8AC3E}">
        <p14:creationId xmlns:p14="http://schemas.microsoft.com/office/powerpoint/2010/main" xmlns="" val="1773355413"/>
      </p:ext>
    </p:extLst>
  </p:cSld>
  <p:clrMapOvr>
    <a:masterClrMapping/>
  </p:clrMapOvr>
  <p:transition spd="slow">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xmlns="" id="{36C66559-59CE-413C-9614-7741F7916FAA}"/>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0" y="0"/>
            <a:ext cx="1472312" cy="573074"/>
          </a:xfrm>
          <a:prstGeom prst="rect">
            <a:avLst/>
          </a:prstGeom>
        </p:spPr>
      </p:pic>
      <p:cxnSp>
        <p:nvCxnSpPr>
          <p:cNvPr id="12" name="直接连接符 11"/>
          <p:cNvCxnSpPr/>
          <p:nvPr/>
        </p:nvCxnSpPr>
        <p:spPr>
          <a:xfrm>
            <a:off x="0" y="620688"/>
            <a:ext cx="9144000"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5652120" y="97468"/>
            <a:ext cx="3491880" cy="523220"/>
          </a:xfrm>
          <a:prstGeom prst="rect">
            <a:avLst/>
          </a:prstGeom>
          <a:noFill/>
        </p:spPr>
        <p:txBody>
          <a:bodyPr wrap="square" rtlCol="0">
            <a:spAutoFit/>
          </a:bodyPr>
          <a:lstStyle/>
          <a:p>
            <a:pPr algn="r"/>
            <a:r>
              <a:rPr lang="zh-CN" altLang="en-US" sz="2800" b="1" dirty="0" smtClean="0"/>
              <a:t>四、方法</a:t>
            </a:r>
            <a:r>
              <a:rPr lang="en-US" altLang="zh-CN" sz="2800" b="1" dirty="0" smtClean="0"/>
              <a:t>-</a:t>
            </a:r>
            <a:r>
              <a:rPr lang="zh-CN" altLang="en-US" sz="2800" b="1" dirty="0" smtClean="0"/>
              <a:t>血管分割</a:t>
            </a:r>
            <a:endParaRPr lang="zh-CN" altLang="en-US" sz="2800" b="1" dirty="0"/>
          </a:p>
        </p:txBody>
      </p:sp>
      <p:sp>
        <p:nvSpPr>
          <p:cNvPr id="5" name="TextBox 4"/>
          <p:cNvSpPr txBox="1"/>
          <p:nvPr/>
        </p:nvSpPr>
        <p:spPr>
          <a:xfrm>
            <a:off x="0" y="692696"/>
            <a:ext cx="9036496" cy="7017306"/>
          </a:xfrm>
          <a:prstGeom prst="rect">
            <a:avLst/>
          </a:prstGeom>
          <a:noFill/>
        </p:spPr>
        <p:txBody>
          <a:bodyPr wrap="square" rtlCol="0">
            <a:spAutoFit/>
          </a:bodyPr>
          <a:lstStyle/>
          <a:p>
            <a:r>
              <a:rPr lang="zh-CN" altLang="en-US" b="1" dirty="0" smtClean="0"/>
              <a:t>无监督实施过程：</a:t>
            </a:r>
            <a:endParaRPr lang="en-US" altLang="zh-CN" b="1" dirty="0" smtClean="0"/>
          </a:p>
          <a:p>
            <a:r>
              <a:rPr lang="en-US" altLang="zh-CN" dirty="0" smtClean="0"/>
              <a:t>1</a:t>
            </a:r>
            <a:r>
              <a:rPr lang="zh-CN" altLang="en-US" dirty="0" smtClean="0"/>
              <a:t>、利用风格迁移</a:t>
            </a:r>
            <a:r>
              <a:rPr lang="en-US" altLang="zh-CN" dirty="0" smtClean="0"/>
              <a:t>[8]</a:t>
            </a:r>
            <a:r>
              <a:rPr lang="zh-CN" altLang="en-US" dirty="0" smtClean="0"/>
              <a:t>，只需要标记一个分割数据作为样式参考。在本文中样式参考选取的是</a:t>
            </a:r>
            <a:r>
              <a:rPr lang="en-US" altLang="zh-CN" dirty="0" smtClean="0"/>
              <a:t>DRIVE</a:t>
            </a:r>
            <a:r>
              <a:rPr lang="zh-CN" altLang="en-US" dirty="0" smtClean="0"/>
              <a:t>数据集合中的分割图。风格损失如下，</a:t>
            </a:r>
            <a:r>
              <a:rPr lang="en-US" altLang="zh-CN" dirty="0" smtClean="0"/>
              <a:t>G</a:t>
            </a:r>
            <a:r>
              <a:rPr lang="zh-CN" altLang="en-US" dirty="0" smtClean="0"/>
              <a:t>为</a:t>
            </a:r>
            <a:r>
              <a:rPr lang="en-US" altLang="zh-CN" dirty="0" smtClean="0"/>
              <a:t>gram</a:t>
            </a:r>
            <a:r>
              <a:rPr lang="zh-CN" altLang="en-US" dirty="0" smtClean="0"/>
              <a:t>矩阵</a:t>
            </a:r>
            <a:r>
              <a:rPr lang="en-US" altLang="zh-CN" dirty="0" smtClean="0"/>
              <a:t>(</a:t>
            </a:r>
            <a:r>
              <a:rPr lang="zh-CN" altLang="en-US" dirty="0" smtClean="0"/>
              <a:t>利用预训练好的模型得到每层的</a:t>
            </a:r>
            <a:r>
              <a:rPr lang="en-US" altLang="zh-CN" dirty="0" smtClean="0"/>
              <a:t>gram</a:t>
            </a:r>
            <a:r>
              <a:rPr lang="zh-CN" altLang="en-US" dirty="0" smtClean="0"/>
              <a:t>矩阵</a:t>
            </a:r>
            <a:r>
              <a:rPr lang="en-US" altLang="zh-CN" dirty="0" smtClean="0"/>
              <a:t>)</a:t>
            </a:r>
          </a:p>
          <a:p>
            <a:endParaRPr lang="en-US" altLang="zh-CN" dirty="0" smtClean="0"/>
          </a:p>
          <a:p>
            <a:endParaRPr lang="en-US" altLang="zh-CN" dirty="0" smtClean="0"/>
          </a:p>
          <a:p>
            <a:endParaRPr lang="en-US" altLang="zh-CN" dirty="0" smtClean="0"/>
          </a:p>
          <a:p>
            <a:r>
              <a:rPr lang="en-US" altLang="zh-CN" dirty="0" smtClean="0"/>
              <a:t>2</a:t>
            </a:r>
            <a:r>
              <a:rPr lang="zh-CN" altLang="en-US" dirty="0" smtClean="0"/>
              <a:t>、</a:t>
            </a:r>
            <a:r>
              <a:rPr lang="en-US" altLang="zh-CN" dirty="0" smtClean="0"/>
              <a:t>self-comparison loss</a:t>
            </a:r>
            <a:r>
              <a:rPr lang="zh-CN" altLang="en-US" dirty="0" smtClean="0"/>
              <a:t>自比较损失：</a:t>
            </a:r>
            <a:endParaRPr lang="en-US" altLang="zh-CN" dirty="0" smtClean="0"/>
          </a:p>
          <a:p>
            <a:endParaRPr lang="en-US" altLang="zh-CN" dirty="0" smtClean="0"/>
          </a:p>
          <a:p>
            <a:endParaRPr lang="en-US" altLang="zh-CN" dirty="0" smtClean="0"/>
          </a:p>
          <a:p>
            <a:endParaRPr lang="en-US" altLang="zh-CN" dirty="0" smtClean="0"/>
          </a:p>
          <a:p>
            <a:r>
              <a:rPr lang="en-US" altLang="zh-CN" dirty="0" smtClean="0"/>
              <a:t>Rot(I)</a:t>
            </a:r>
            <a:r>
              <a:rPr lang="zh-CN" altLang="en-US" dirty="0" smtClean="0"/>
              <a:t>将图像旋转</a:t>
            </a:r>
            <a:r>
              <a:rPr lang="en-US" altLang="zh-CN" dirty="0" smtClean="0"/>
              <a:t>180°</a:t>
            </a:r>
          </a:p>
          <a:p>
            <a:r>
              <a:rPr lang="en-US" altLang="zh-CN" dirty="0" smtClean="0"/>
              <a:t>3</a:t>
            </a:r>
            <a:r>
              <a:rPr lang="zh-CN" altLang="en-US" dirty="0" smtClean="0"/>
              <a:t>、对无标签的红外数据进行监督的</a:t>
            </a:r>
            <a:r>
              <a:rPr lang="en-US" altLang="zh-CN" dirty="0" smtClean="0"/>
              <a:t>image registration loss</a:t>
            </a:r>
          </a:p>
          <a:p>
            <a:endParaRPr lang="en-US" altLang="zh-CN" dirty="0" smtClean="0"/>
          </a:p>
          <a:p>
            <a:endParaRPr lang="en-US" altLang="zh-CN" dirty="0" smtClean="0"/>
          </a:p>
          <a:p>
            <a:endParaRPr lang="en-US" altLang="zh-CN" dirty="0" smtClean="0"/>
          </a:p>
          <a:p>
            <a:r>
              <a:rPr lang="en-US" altLang="zh-CN" dirty="0" smtClean="0"/>
              <a:t>MGT</a:t>
            </a:r>
            <a:r>
              <a:rPr lang="zh-CN" altLang="en-US" dirty="0" smtClean="0"/>
              <a:t>是 </a:t>
            </a:r>
            <a:r>
              <a:rPr lang="en-US" altLang="zh-CN" dirty="0" err="1" smtClean="0"/>
              <a:t>Isrc</a:t>
            </a:r>
            <a:r>
              <a:rPr lang="zh-CN" altLang="en-US" dirty="0" smtClean="0"/>
              <a:t>到</a:t>
            </a:r>
            <a:r>
              <a:rPr lang="en-US" altLang="zh-CN" dirty="0" err="1" smtClean="0"/>
              <a:t>Itgt</a:t>
            </a:r>
            <a:r>
              <a:rPr lang="zh-CN" altLang="en-US" dirty="0" smtClean="0"/>
              <a:t>的变换矩阵，就是利用分割后配准得到 </a:t>
            </a:r>
            <a:r>
              <a:rPr lang="en-US" altLang="zh-CN" dirty="0" err="1" smtClean="0"/>
              <a:t>Itgt</a:t>
            </a:r>
            <a:r>
              <a:rPr lang="zh-CN" altLang="en-US" dirty="0" smtClean="0"/>
              <a:t>的伪标签。</a:t>
            </a:r>
            <a:endParaRPr lang="en-US" altLang="zh-CN" dirty="0" smtClean="0"/>
          </a:p>
          <a:p>
            <a:endParaRPr lang="en-US" altLang="zh-CN" dirty="0" smtClean="0"/>
          </a:p>
          <a:p>
            <a:r>
              <a:rPr lang="zh-CN" altLang="en-US" dirty="0" smtClean="0"/>
              <a:t>最终总的损失为前三者加权组合</a:t>
            </a:r>
            <a:endParaRPr lang="en-US" altLang="zh-CN" dirty="0" smtClean="0"/>
          </a:p>
          <a:p>
            <a:endParaRPr lang="en-US" altLang="zh-CN" dirty="0" smtClean="0"/>
          </a:p>
          <a:p>
            <a:endParaRPr lang="en-US" altLang="zh-CN" dirty="0" smtClean="0"/>
          </a:p>
          <a:p>
            <a:endParaRPr lang="en-US" altLang="zh-CN" dirty="0" smtClean="0"/>
          </a:p>
          <a:p>
            <a:endParaRPr lang="en-US" altLang="zh-CN" dirty="0" smtClean="0"/>
          </a:p>
          <a:p>
            <a:endParaRPr lang="en-US" altLang="zh-CN" dirty="0" smtClean="0"/>
          </a:p>
          <a:p>
            <a:endParaRPr lang="zh-CN" altLang="en-US" dirty="0"/>
          </a:p>
        </p:txBody>
      </p:sp>
      <p:sp>
        <p:nvSpPr>
          <p:cNvPr id="6" name="矩形 5"/>
          <p:cNvSpPr/>
          <p:nvPr/>
        </p:nvSpPr>
        <p:spPr>
          <a:xfrm>
            <a:off x="0" y="6454497"/>
            <a:ext cx="9144000" cy="430887"/>
          </a:xfrm>
          <a:prstGeom prst="rect">
            <a:avLst/>
          </a:prstGeom>
        </p:spPr>
        <p:txBody>
          <a:bodyPr wrap="square">
            <a:spAutoFit/>
          </a:bodyPr>
          <a:lstStyle/>
          <a:p>
            <a:r>
              <a:rPr lang="en-US" altLang="zh-CN" sz="1100" dirty="0" smtClean="0"/>
              <a:t>[8]J. Zhang et al., “Joint vessel segmentation and deformable registration on multi-modal retinal images based on style transfer,” in Proc. IEEE Int. Conf. Image Process. (ICIP), Sep. 2019, pp. 839–843. </a:t>
            </a:r>
            <a:r>
              <a:rPr lang="zh-CN" altLang="en-US" sz="1100" dirty="0" smtClean="0"/>
              <a:t>本文的第二作者的工作</a:t>
            </a:r>
            <a:endParaRPr lang="zh-CN" altLang="en-US" sz="1100" dirty="0"/>
          </a:p>
        </p:txBody>
      </p:sp>
      <p:pic>
        <p:nvPicPr>
          <p:cNvPr id="7170" name="Picture 2"/>
          <p:cNvPicPr>
            <a:picLocks noChangeAspect="1" noChangeArrowheads="1"/>
          </p:cNvPicPr>
          <p:nvPr/>
        </p:nvPicPr>
        <p:blipFill>
          <a:blip r:embed="rId3" cstate="print"/>
          <a:srcRect/>
          <a:stretch>
            <a:fillRect/>
          </a:stretch>
        </p:blipFill>
        <p:spPr bwMode="auto">
          <a:xfrm>
            <a:off x="1691680" y="1700808"/>
            <a:ext cx="4800600" cy="914400"/>
          </a:xfrm>
          <a:prstGeom prst="rect">
            <a:avLst/>
          </a:prstGeom>
          <a:noFill/>
          <a:ln w="9525">
            <a:noFill/>
            <a:miter lim="800000"/>
            <a:headEnd/>
            <a:tailEnd/>
          </a:ln>
          <a:effectLst/>
        </p:spPr>
      </p:pic>
      <p:pic>
        <p:nvPicPr>
          <p:cNvPr id="7171" name="Picture 3"/>
          <p:cNvPicPr>
            <a:picLocks noChangeAspect="1" noChangeArrowheads="1"/>
          </p:cNvPicPr>
          <p:nvPr/>
        </p:nvPicPr>
        <p:blipFill>
          <a:blip r:embed="rId4" cstate="print"/>
          <a:srcRect/>
          <a:stretch>
            <a:fillRect/>
          </a:stretch>
        </p:blipFill>
        <p:spPr bwMode="auto">
          <a:xfrm>
            <a:off x="2123728" y="3140968"/>
            <a:ext cx="4105275" cy="371475"/>
          </a:xfrm>
          <a:prstGeom prst="rect">
            <a:avLst/>
          </a:prstGeom>
          <a:noFill/>
          <a:ln w="9525">
            <a:noFill/>
            <a:miter lim="800000"/>
            <a:headEnd/>
            <a:tailEnd/>
          </a:ln>
          <a:effectLst/>
        </p:spPr>
      </p:pic>
      <p:pic>
        <p:nvPicPr>
          <p:cNvPr id="7172" name="Picture 4"/>
          <p:cNvPicPr>
            <a:picLocks noChangeAspect="1" noChangeArrowheads="1"/>
          </p:cNvPicPr>
          <p:nvPr/>
        </p:nvPicPr>
        <p:blipFill>
          <a:blip r:embed="rId5" cstate="print"/>
          <a:srcRect/>
          <a:stretch>
            <a:fillRect/>
          </a:stretch>
        </p:blipFill>
        <p:spPr bwMode="auto">
          <a:xfrm>
            <a:off x="1475656" y="4365104"/>
            <a:ext cx="5257800" cy="695325"/>
          </a:xfrm>
          <a:prstGeom prst="rect">
            <a:avLst/>
          </a:prstGeom>
          <a:noFill/>
          <a:ln w="9525">
            <a:noFill/>
            <a:miter lim="800000"/>
            <a:headEnd/>
            <a:tailEnd/>
          </a:ln>
          <a:effectLst/>
        </p:spPr>
      </p:pic>
      <p:pic>
        <p:nvPicPr>
          <p:cNvPr id="7173" name="Picture 5"/>
          <p:cNvPicPr>
            <a:picLocks noChangeAspect="1" noChangeArrowheads="1"/>
          </p:cNvPicPr>
          <p:nvPr/>
        </p:nvPicPr>
        <p:blipFill>
          <a:blip r:embed="rId6" cstate="print"/>
          <a:srcRect/>
          <a:stretch>
            <a:fillRect/>
          </a:stretch>
        </p:blipFill>
        <p:spPr bwMode="auto">
          <a:xfrm>
            <a:off x="3563888" y="5517232"/>
            <a:ext cx="4492451" cy="853329"/>
          </a:xfrm>
          <a:prstGeom prst="rect">
            <a:avLst/>
          </a:prstGeom>
          <a:noFill/>
          <a:ln w="9525">
            <a:noFill/>
            <a:miter lim="800000"/>
            <a:headEnd/>
            <a:tailEnd/>
          </a:ln>
          <a:effectLst/>
        </p:spPr>
      </p:pic>
    </p:spTree>
    <p:extLst>
      <p:ext uri="{BB962C8B-B14F-4D97-AF65-F5344CB8AC3E}">
        <p14:creationId xmlns:p14="http://schemas.microsoft.com/office/powerpoint/2010/main" xmlns="" val="1773355413"/>
      </p:ext>
    </p:extLst>
  </p:cSld>
  <p:clrMapOvr>
    <a:masterClrMapping/>
  </p:clrMapOvr>
  <p:transition spd="slow">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xmlns="" id="{36C66559-59CE-413C-9614-7741F7916FAA}"/>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0" y="0"/>
            <a:ext cx="1472312" cy="573074"/>
          </a:xfrm>
          <a:prstGeom prst="rect">
            <a:avLst/>
          </a:prstGeom>
        </p:spPr>
      </p:pic>
      <p:cxnSp>
        <p:nvCxnSpPr>
          <p:cNvPr id="12" name="直接连接符 11"/>
          <p:cNvCxnSpPr/>
          <p:nvPr/>
        </p:nvCxnSpPr>
        <p:spPr>
          <a:xfrm>
            <a:off x="0" y="620688"/>
            <a:ext cx="9144000"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3851920" y="97468"/>
            <a:ext cx="5292080" cy="523220"/>
          </a:xfrm>
          <a:prstGeom prst="rect">
            <a:avLst/>
          </a:prstGeom>
          <a:noFill/>
        </p:spPr>
        <p:txBody>
          <a:bodyPr wrap="square" rtlCol="0">
            <a:spAutoFit/>
          </a:bodyPr>
          <a:lstStyle/>
          <a:p>
            <a:pPr algn="r"/>
            <a:r>
              <a:rPr lang="zh-CN" altLang="en-US" sz="2800" b="1" dirty="0" smtClean="0"/>
              <a:t>四、方法</a:t>
            </a:r>
            <a:r>
              <a:rPr lang="en-US" altLang="zh-CN" sz="2800" b="1" dirty="0" smtClean="0"/>
              <a:t>-</a:t>
            </a:r>
            <a:r>
              <a:rPr lang="zh-CN" altLang="en-US" sz="2800" b="1" dirty="0" smtClean="0"/>
              <a:t>特征检测和描述网络</a:t>
            </a:r>
            <a:endParaRPr lang="zh-CN" altLang="en-US" sz="2800" b="1" dirty="0"/>
          </a:p>
        </p:txBody>
      </p:sp>
      <p:pic>
        <p:nvPicPr>
          <p:cNvPr id="8194" name="Picture 2"/>
          <p:cNvPicPr>
            <a:picLocks noChangeAspect="1" noChangeArrowheads="1"/>
          </p:cNvPicPr>
          <p:nvPr/>
        </p:nvPicPr>
        <p:blipFill>
          <a:blip r:embed="rId3" cstate="print"/>
          <a:srcRect/>
          <a:stretch>
            <a:fillRect/>
          </a:stretch>
        </p:blipFill>
        <p:spPr bwMode="auto">
          <a:xfrm>
            <a:off x="179512" y="764704"/>
            <a:ext cx="5286375" cy="2266950"/>
          </a:xfrm>
          <a:prstGeom prst="rect">
            <a:avLst/>
          </a:prstGeom>
          <a:noFill/>
          <a:ln w="9525">
            <a:noFill/>
            <a:miter lim="800000"/>
            <a:headEnd/>
            <a:tailEnd/>
          </a:ln>
          <a:effectLst/>
        </p:spPr>
      </p:pic>
      <p:sp>
        <p:nvSpPr>
          <p:cNvPr id="6" name="TextBox 5"/>
          <p:cNvSpPr txBox="1"/>
          <p:nvPr/>
        </p:nvSpPr>
        <p:spPr>
          <a:xfrm>
            <a:off x="0" y="3068961"/>
            <a:ext cx="9144000" cy="2723823"/>
          </a:xfrm>
          <a:prstGeom prst="rect">
            <a:avLst/>
          </a:prstGeom>
          <a:noFill/>
        </p:spPr>
        <p:txBody>
          <a:bodyPr wrap="square" rtlCol="0">
            <a:spAutoFit/>
          </a:bodyPr>
          <a:lstStyle/>
          <a:p>
            <a:pPr>
              <a:lnSpc>
                <a:spcPct val="150000"/>
              </a:lnSpc>
            </a:pPr>
            <a:r>
              <a:rPr lang="zh-CN" altLang="en-US" b="1" dirty="0" smtClean="0"/>
              <a:t>输入</a:t>
            </a:r>
            <a:r>
              <a:rPr lang="zh-CN" altLang="en-US" dirty="0" smtClean="0"/>
              <a:t>：分割后图像。</a:t>
            </a:r>
            <a:r>
              <a:rPr lang="zh-CN" altLang="en-US" b="1" dirty="0" smtClean="0"/>
              <a:t>输出</a:t>
            </a:r>
            <a:r>
              <a:rPr lang="zh-CN" altLang="en-US" dirty="0" smtClean="0"/>
              <a:t>：关键点图（</a:t>
            </a:r>
            <a:r>
              <a:rPr lang="en-US" altLang="zh-CN" dirty="0" smtClean="0"/>
              <a:t>H*W</a:t>
            </a:r>
            <a:r>
              <a:rPr lang="zh-CN" altLang="en-US" dirty="0" smtClean="0"/>
              <a:t>）、描述符（</a:t>
            </a:r>
            <a:r>
              <a:rPr lang="en-US" altLang="zh-CN" dirty="0" smtClean="0"/>
              <a:t>H*W*256</a:t>
            </a:r>
            <a:r>
              <a:rPr lang="zh-CN" altLang="en-US" dirty="0" smtClean="0"/>
              <a:t>）。</a:t>
            </a:r>
            <a:endParaRPr lang="en-US" altLang="zh-CN" dirty="0" smtClean="0"/>
          </a:p>
          <a:p>
            <a:pPr>
              <a:lnSpc>
                <a:spcPct val="150000"/>
              </a:lnSpc>
            </a:pPr>
            <a:r>
              <a:rPr lang="zh-CN" altLang="en-US" b="1" dirty="0" smtClean="0"/>
              <a:t>训练策略</a:t>
            </a:r>
            <a:r>
              <a:rPr lang="zh-CN" altLang="en-US" dirty="0" smtClean="0"/>
              <a:t>：</a:t>
            </a:r>
            <a:endParaRPr lang="en-US" altLang="zh-CN" dirty="0" smtClean="0"/>
          </a:p>
          <a:p>
            <a:pPr>
              <a:lnSpc>
                <a:spcPct val="150000"/>
              </a:lnSpc>
            </a:pPr>
            <a:r>
              <a:rPr lang="en-US" altLang="zh-CN" dirty="0" smtClean="0"/>
              <a:t>1</a:t>
            </a:r>
            <a:r>
              <a:rPr lang="zh-CN" altLang="en-US" dirty="0" smtClean="0"/>
              <a:t>、不训练关键点编码器以及编码器，微调描述符编码器。</a:t>
            </a:r>
            <a:endParaRPr lang="en-US" altLang="zh-CN" dirty="0" smtClean="0"/>
          </a:p>
          <a:p>
            <a:pPr>
              <a:lnSpc>
                <a:spcPct val="150000"/>
              </a:lnSpc>
            </a:pPr>
            <a:r>
              <a:rPr lang="en-US" altLang="zh-CN" dirty="0" smtClean="0"/>
              <a:t>2</a:t>
            </a:r>
            <a:r>
              <a:rPr lang="zh-CN" altLang="en-US" dirty="0" smtClean="0"/>
              <a:t>、微调特征描述符训练：</a:t>
            </a:r>
            <a:endParaRPr lang="en-US" altLang="zh-CN" dirty="0" smtClean="0"/>
          </a:p>
          <a:p>
            <a:pPr>
              <a:lnSpc>
                <a:spcPct val="150000"/>
              </a:lnSpc>
            </a:pPr>
            <a:r>
              <a:rPr lang="en-US" altLang="zh-CN" dirty="0" smtClean="0"/>
              <a:t>       </a:t>
            </a:r>
            <a:r>
              <a:rPr lang="zh-CN" altLang="en-US" dirty="0" smtClean="0"/>
              <a:t>总体来说，利用变换后与变换前之间的对应关系训练特征描述符。具体如下：</a:t>
            </a:r>
            <a:endParaRPr lang="en-US" altLang="zh-CN" dirty="0" smtClean="0"/>
          </a:p>
          <a:p>
            <a:endParaRPr lang="en-US" altLang="zh-CN" dirty="0" smtClean="0"/>
          </a:p>
          <a:p>
            <a:r>
              <a:rPr lang="en-US" altLang="zh-CN" dirty="0" smtClean="0"/>
              <a:t>	</a:t>
            </a:r>
            <a:endParaRPr lang="zh-CN" altLang="en-US" dirty="0"/>
          </a:p>
        </p:txBody>
      </p:sp>
    </p:spTree>
    <p:extLst>
      <p:ext uri="{BB962C8B-B14F-4D97-AF65-F5344CB8AC3E}">
        <p14:creationId xmlns:p14="http://schemas.microsoft.com/office/powerpoint/2010/main" xmlns="" val="1773355413"/>
      </p:ext>
    </p:extLst>
  </p:cSld>
  <p:clrMapOvr>
    <a:masterClrMapping/>
  </p:clrMapOvr>
  <p:transition spd="slow">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21" name="Picture 5"/>
          <p:cNvPicPr>
            <a:picLocks noChangeAspect="1" noChangeArrowheads="1"/>
          </p:cNvPicPr>
          <p:nvPr/>
        </p:nvPicPr>
        <p:blipFill>
          <a:blip r:embed="rId2" cstate="print"/>
          <a:srcRect/>
          <a:stretch>
            <a:fillRect/>
          </a:stretch>
        </p:blipFill>
        <p:spPr bwMode="auto">
          <a:xfrm>
            <a:off x="4860032" y="5877272"/>
            <a:ext cx="3219450" cy="676275"/>
          </a:xfrm>
          <a:prstGeom prst="rect">
            <a:avLst/>
          </a:prstGeom>
          <a:noFill/>
          <a:ln w="9525">
            <a:noFill/>
            <a:miter lim="800000"/>
            <a:headEnd/>
            <a:tailEnd/>
          </a:ln>
          <a:effectLst/>
        </p:spPr>
      </p:pic>
      <p:pic>
        <p:nvPicPr>
          <p:cNvPr id="9" name="图片 8">
            <a:extLst>
              <a:ext uri="{FF2B5EF4-FFF2-40B4-BE49-F238E27FC236}">
                <a16:creationId xmlns:a16="http://schemas.microsoft.com/office/drawing/2014/main" xmlns="" id="{36C66559-59CE-413C-9614-7741F7916FAA}"/>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0" y="0"/>
            <a:ext cx="1472312" cy="573074"/>
          </a:xfrm>
          <a:prstGeom prst="rect">
            <a:avLst/>
          </a:prstGeom>
        </p:spPr>
      </p:pic>
      <p:cxnSp>
        <p:nvCxnSpPr>
          <p:cNvPr id="12" name="直接连接符 11"/>
          <p:cNvCxnSpPr/>
          <p:nvPr/>
        </p:nvCxnSpPr>
        <p:spPr>
          <a:xfrm>
            <a:off x="0" y="620688"/>
            <a:ext cx="9144000"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3779912" y="97468"/>
            <a:ext cx="5364088" cy="523220"/>
          </a:xfrm>
          <a:prstGeom prst="rect">
            <a:avLst/>
          </a:prstGeom>
          <a:noFill/>
        </p:spPr>
        <p:txBody>
          <a:bodyPr wrap="square" rtlCol="0">
            <a:spAutoFit/>
          </a:bodyPr>
          <a:lstStyle/>
          <a:p>
            <a:pPr algn="r"/>
            <a:r>
              <a:rPr lang="zh-CN" altLang="en-US" sz="2800" b="1" dirty="0" smtClean="0"/>
              <a:t>四、方法</a:t>
            </a:r>
            <a:r>
              <a:rPr lang="en-US" altLang="zh-CN" sz="2800" b="1" dirty="0" smtClean="0"/>
              <a:t>-</a:t>
            </a:r>
            <a:r>
              <a:rPr lang="zh-CN" altLang="en-US" sz="2800" b="1" dirty="0" smtClean="0"/>
              <a:t>特征检测和描述网络</a:t>
            </a:r>
            <a:endParaRPr lang="zh-CN" altLang="en-US" sz="2800" b="1" dirty="0"/>
          </a:p>
        </p:txBody>
      </p:sp>
      <p:pic>
        <p:nvPicPr>
          <p:cNvPr id="9218" name="Picture 2"/>
          <p:cNvPicPr>
            <a:picLocks noChangeAspect="1" noChangeArrowheads="1"/>
          </p:cNvPicPr>
          <p:nvPr/>
        </p:nvPicPr>
        <p:blipFill>
          <a:blip r:embed="rId4" cstate="print"/>
          <a:srcRect/>
          <a:stretch>
            <a:fillRect/>
          </a:stretch>
        </p:blipFill>
        <p:spPr bwMode="auto">
          <a:xfrm>
            <a:off x="0" y="692696"/>
            <a:ext cx="4127243" cy="4032448"/>
          </a:xfrm>
          <a:prstGeom prst="rect">
            <a:avLst/>
          </a:prstGeom>
          <a:noFill/>
          <a:ln w="9525">
            <a:noFill/>
            <a:miter lim="800000"/>
            <a:headEnd/>
            <a:tailEnd/>
          </a:ln>
          <a:effectLst/>
        </p:spPr>
      </p:pic>
      <p:cxnSp>
        <p:nvCxnSpPr>
          <p:cNvPr id="6" name="直接连接符 5"/>
          <p:cNvCxnSpPr/>
          <p:nvPr/>
        </p:nvCxnSpPr>
        <p:spPr>
          <a:xfrm>
            <a:off x="4427984" y="620688"/>
            <a:ext cx="0" cy="6237312"/>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4427984" y="683404"/>
            <a:ext cx="4716016" cy="5078313"/>
          </a:xfrm>
          <a:prstGeom prst="rect">
            <a:avLst/>
          </a:prstGeom>
          <a:noFill/>
        </p:spPr>
        <p:txBody>
          <a:bodyPr wrap="square" rtlCol="0">
            <a:spAutoFit/>
          </a:bodyPr>
          <a:lstStyle/>
          <a:p>
            <a:pPr>
              <a:lnSpc>
                <a:spcPct val="150000"/>
              </a:lnSpc>
            </a:pPr>
            <a:r>
              <a:rPr lang="zh-CN" altLang="en-US" dirty="0" smtClean="0"/>
              <a:t>一、制作训练用数据对</a:t>
            </a:r>
            <a:endParaRPr lang="en-US" altLang="zh-CN" dirty="0" smtClean="0"/>
          </a:p>
          <a:p>
            <a:pPr>
              <a:lnSpc>
                <a:spcPct val="150000"/>
              </a:lnSpc>
            </a:pPr>
            <a:r>
              <a:rPr lang="en-US" altLang="zh-CN" dirty="0" smtClean="0"/>
              <a:t>1</a:t>
            </a:r>
            <a:r>
              <a:rPr lang="zh-CN" altLang="en-US" dirty="0" smtClean="0"/>
              <a:t>、将原域的分割图使用</a:t>
            </a:r>
            <a:r>
              <a:rPr lang="en-US" altLang="zh-CN" dirty="0" smtClean="0"/>
              <a:t>MGT</a:t>
            </a:r>
            <a:r>
              <a:rPr lang="zh-CN" altLang="en-US" dirty="0" smtClean="0"/>
              <a:t>变换后随机选择</a:t>
            </a:r>
            <a:r>
              <a:rPr lang="en-US" altLang="zh-CN" dirty="0" smtClean="0"/>
              <a:t>(</a:t>
            </a:r>
            <a:r>
              <a:rPr lang="en-US" altLang="zh-CN" dirty="0" err="1" smtClean="0"/>
              <a:t>x,y</a:t>
            </a:r>
            <a:r>
              <a:rPr lang="en-US" altLang="zh-CN" dirty="0" smtClean="0"/>
              <a:t>)</a:t>
            </a:r>
            <a:r>
              <a:rPr lang="zh-CN" altLang="en-US" dirty="0" smtClean="0"/>
              <a:t>裁剪</a:t>
            </a:r>
            <a:r>
              <a:rPr lang="en-US" altLang="zh-CN" dirty="0" smtClean="0"/>
              <a:t>H/8*W/8</a:t>
            </a:r>
            <a:r>
              <a:rPr lang="zh-CN" altLang="en-US" dirty="0" smtClean="0"/>
              <a:t>的区域。</a:t>
            </a:r>
            <a:endParaRPr lang="en-US" altLang="zh-CN" dirty="0" smtClean="0"/>
          </a:p>
          <a:p>
            <a:pPr>
              <a:lnSpc>
                <a:spcPct val="150000"/>
              </a:lnSpc>
            </a:pPr>
            <a:r>
              <a:rPr lang="en-US" altLang="zh-CN" dirty="0" smtClean="0"/>
              <a:t>2</a:t>
            </a:r>
            <a:r>
              <a:rPr lang="zh-CN" altLang="en-US" dirty="0" smtClean="0"/>
              <a:t>、随机变换。</a:t>
            </a:r>
            <a:endParaRPr lang="en-US" altLang="zh-CN" dirty="0" smtClean="0"/>
          </a:p>
          <a:p>
            <a:pPr>
              <a:lnSpc>
                <a:spcPct val="150000"/>
              </a:lnSpc>
            </a:pPr>
            <a:r>
              <a:rPr lang="en-US" altLang="zh-CN" dirty="0" smtClean="0"/>
              <a:t>3</a:t>
            </a:r>
            <a:r>
              <a:rPr lang="zh-CN" altLang="en-US" dirty="0" smtClean="0"/>
              <a:t>、计算</a:t>
            </a:r>
            <a:r>
              <a:rPr lang="en-US" altLang="zh-CN" dirty="0" err="1" smtClean="0"/>
              <a:t>H,Hp</a:t>
            </a:r>
            <a:r>
              <a:rPr lang="zh-CN" altLang="en-US" dirty="0" smtClean="0"/>
              <a:t>单应性矩阵（变换矩阵），</a:t>
            </a:r>
            <a:r>
              <a:rPr lang="en-US" altLang="zh-CN" dirty="0" smtClean="0"/>
              <a:t>Hp</a:t>
            </a:r>
            <a:r>
              <a:rPr lang="zh-CN" altLang="en-US" dirty="0" smtClean="0"/>
              <a:t>可以将随机裁剪后</a:t>
            </a:r>
            <a:r>
              <a:rPr lang="en-US" altLang="zh-CN" dirty="0" smtClean="0"/>
              <a:t>patch</a:t>
            </a:r>
            <a:r>
              <a:rPr lang="zh-CN" altLang="en-US" dirty="0" smtClean="0"/>
              <a:t>变换为随机变换后的</a:t>
            </a:r>
            <a:r>
              <a:rPr lang="en-US" altLang="zh-CN" dirty="0" err="1" smtClean="0"/>
              <a:t>patch;</a:t>
            </a:r>
            <a:r>
              <a:rPr lang="en-US" altLang="zh-CN" b="1" dirty="0" err="1" smtClean="0">
                <a:solidFill>
                  <a:srgbClr val="C00000"/>
                </a:solidFill>
              </a:rPr>
              <a:t>H</a:t>
            </a:r>
            <a:r>
              <a:rPr lang="zh-CN" altLang="en-US" dirty="0" smtClean="0">
                <a:solidFill>
                  <a:srgbClr val="C00000"/>
                </a:solidFill>
              </a:rPr>
              <a:t>可以将原域</a:t>
            </a:r>
            <a:r>
              <a:rPr lang="en-US" altLang="zh-CN" dirty="0" smtClean="0">
                <a:solidFill>
                  <a:srgbClr val="C00000"/>
                </a:solidFill>
              </a:rPr>
              <a:t>patch</a:t>
            </a:r>
            <a:r>
              <a:rPr lang="zh-CN" altLang="en-US" dirty="0" smtClean="0">
                <a:solidFill>
                  <a:srgbClr val="C00000"/>
                </a:solidFill>
              </a:rPr>
              <a:t>转换为随即变换后的</a:t>
            </a:r>
            <a:r>
              <a:rPr lang="en-US" altLang="zh-CN" dirty="0" smtClean="0">
                <a:solidFill>
                  <a:srgbClr val="C00000"/>
                </a:solidFill>
              </a:rPr>
              <a:t>patch</a:t>
            </a:r>
            <a:r>
              <a:rPr lang="zh-CN" altLang="en-US" dirty="0" smtClean="0">
                <a:solidFill>
                  <a:srgbClr val="C00000"/>
                </a:solidFill>
              </a:rPr>
              <a:t>。</a:t>
            </a:r>
            <a:endParaRPr lang="en-US" altLang="zh-CN" dirty="0" smtClean="0">
              <a:solidFill>
                <a:srgbClr val="C00000"/>
              </a:solidFill>
            </a:endParaRPr>
          </a:p>
          <a:p>
            <a:pPr>
              <a:lnSpc>
                <a:spcPct val="150000"/>
              </a:lnSpc>
            </a:pPr>
            <a:r>
              <a:rPr lang="zh-CN" altLang="en-US" dirty="0" smtClean="0"/>
              <a:t>二、标签生成</a:t>
            </a:r>
            <a:endParaRPr lang="en-US" altLang="zh-CN" dirty="0" smtClean="0"/>
          </a:p>
          <a:p>
            <a:pPr>
              <a:lnSpc>
                <a:spcPct val="150000"/>
              </a:lnSpc>
            </a:pPr>
            <a:r>
              <a:rPr lang="zh-CN" altLang="en-US" dirty="0" smtClean="0"/>
              <a:t>利用原域</a:t>
            </a:r>
            <a:r>
              <a:rPr lang="en-US" altLang="zh-CN" dirty="0" smtClean="0"/>
              <a:t>patch</a:t>
            </a:r>
            <a:r>
              <a:rPr lang="zh-CN" altLang="en-US" dirty="0" smtClean="0"/>
              <a:t>和目标域</a:t>
            </a:r>
            <a:r>
              <a:rPr lang="en-US" altLang="zh-CN" dirty="0" smtClean="0"/>
              <a:t>patch</a:t>
            </a:r>
            <a:r>
              <a:rPr lang="zh-CN" altLang="en-US" dirty="0" smtClean="0"/>
              <a:t>内存在的对应关系生成标签。</a:t>
            </a:r>
            <a:endParaRPr lang="en-US" altLang="zh-CN" dirty="0" smtClean="0"/>
          </a:p>
          <a:p>
            <a:pPr>
              <a:lnSpc>
                <a:spcPct val="150000"/>
              </a:lnSpc>
            </a:pPr>
            <a:endParaRPr lang="en-US" altLang="zh-CN" dirty="0" smtClean="0"/>
          </a:p>
        </p:txBody>
      </p:sp>
      <p:pic>
        <p:nvPicPr>
          <p:cNvPr id="9219" name="Picture 3"/>
          <p:cNvPicPr>
            <a:picLocks noChangeAspect="1" noChangeArrowheads="1"/>
          </p:cNvPicPr>
          <p:nvPr/>
        </p:nvPicPr>
        <p:blipFill>
          <a:blip r:embed="rId5" cstate="print"/>
          <a:srcRect/>
          <a:stretch>
            <a:fillRect/>
          </a:stretch>
        </p:blipFill>
        <p:spPr bwMode="auto">
          <a:xfrm>
            <a:off x="5004048" y="5445224"/>
            <a:ext cx="2933700" cy="495300"/>
          </a:xfrm>
          <a:prstGeom prst="rect">
            <a:avLst/>
          </a:prstGeom>
          <a:noFill/>
          <a:ln w="9525">
            <a:noFill/>
            <a:miter lim="800000"/>
            <a:headEnd/>
            <a:tailEnd/>
          </a:ln>
          <a:effectLst/>
        </p:spPr>
      </p:pic>
    </p:spTree>
    <p:extLst>
      <p:ext uri="{BB962C8B-B14F-4D97-AF65-F5344CB8AC3E}">
        <p14:creationId xmlns:p14="http://schemas.microsoft.com/office/powerpoint/2010/main" xmlns="" val="1773355413"/>
      </p:ext>
    </p:extLst>
  </p:cSld>
  <p:clrMapOvr>
    <a:masterClrMapping/>
  </p:clrMapOvr>
  <p:transition spd="slow">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xmlns="" id="{36C66559-59CE-413C-9614-7741F7916FAA}"/>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0" y="0"/>
            <a:ext cx="1472312" cy="573074"/>
          </a:xfrm>
          <a:prstGeom prst="rect">
            <a:avLst/>
          </a:prstGeom>
        </p:spPr>
      </p:pic>
      <p:cxnSp>
        <p:nvCxnSpPr>
          <p:cNvPr id="12" name="直接连接符 11"/>
          <p:cNvCxnSpPr/>
          <p:nvPr/>
        </p:nvCxnSpPr>
        <p:spPr>
          <a:xfrm>
            <a:off x="0" y="620688"/>
            <a:ext cx="9144000"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3347864" y="97468"/>
            <a:ext cx="5796136" cy="523220"/>
          </a:xfrm>
          <a:prstGeom prst="rect">
            <a:avLst/>
          </a:prstGeom>
          <a:noFill/>
        </p:spPr>
        <p:txBody>
          <a:bodyPr wrap="square" rtlCol="0">
            <a:spAutoFit/>
          </a:bodyPr>
          <a:lstStyle/>
          <a:p>
            <a:pPr algn="r"/>
            <a:r>
              <a:rPr lang="zh-CN" altLang="en-US" sz="2800" b="1" dirty="0" smtClean="0"/>
              <a:t>四、方法</a:t>
            </a:r>
            <a:r>
              <a:rPr lang="en-US" altLang="zh-CN" sz="2800" b="1" dirty="0" smtClean="0"/>
              <a:t>-</a:t>
            </a:r>
            <a:r>
              <a:rPr lang="zh-CN" altLang="en-US" sz="2800" b="1" dirty="0" smtClean="0"/>
              <a:t>特征检测和描述符网络</a:t>
            </a:r>
            <a:endParaRPr lang="zh-CN" altLang="en-US" sz="2800" b="1" dirty="0"/>
          </a:p>
        </p:txBody>
      </p:sp>
      <p:sp>
        <p:nvSpPr>
          <p:cNvPr id="7" name="TextBox 6"/>
          <p:cNvSpPr txBox="1"/>
          <p:nvPr/>
        </p:nvSpPr>
        <p:spPr>
          <a:xfrm>
            <a:off x="0" y="620688"/>
            <a:ext cx="9144000" cy="1338828"/>
          </a:xfrm>
          <a:prstGeom prst="rect">
            <a:avLst/>
          </a:prstGeom>
          <a:noFill/>
        </p:spPr>
        <p:txBody>
          <a:bodyPr wrap="square" rtlCol="0">
            <a:spAutoFit/>
          </a:bodyPr>
          <a:lstStyle/>
          <a:p>
            <a:pPr>
              <a:lnSpc>
                <a:spcPct val="150000"/>
              </a:lnSpc>
            </a:pPr>
            <a:r>
              <a:rPr lang="zh-CN" altLang="en-US" b="1" dirty="0" smtClean="0"/>
              <a:t>损失函数：</a:t>
            </a:r>
            <a:endParaRPr lang="en-US" altLang="zh-CN" b="1" dirty="0" smtClean="0"/>
          </a:p>
          <a:p>
            <a:pPr>
              <a:lnSpc>
                <a:spcPct val="150000"/>
              </a:lnSpc>
            </a:pPr>
            <a:r>
              <a:rPr lang="zh-CN" altLang="en-US" dirty="0" smtClean="0"/>
              <a:t>合页损失，最大化匹配的特征点的相似性，最小化不匹配的相似性。</a:t>
            </a:r>
            <a:endParaRPr lang="en-US" altLang="zh-CN" dirty="0" smtClean="0"/>
          </a:p>
          <a:p>
            <a:pPr>
              <a:lnSpc>
                <a:spcPct val="150000"/>
              </a:lnSpc>
            </a:pPr>
            <a:r>
              <a:rPr lang="zh-CN" altLang="en-US" dirty="0" smtClean="0"/>
              <a:t>要求匹配点的相似性不小于</a:t>
            </a:r>
            <a:r>
              <a:rPr lang="en-US" altLang="zh-CN" dirty="0" smtClean="0"/>
              <a:t>Mp</a:t>
            </a:r>
            <a:r>
              <a:rPr lang="zh-CN" altLang="en-US" dirty="0" smtClean="0"/>
              <a:t>，不匹配点的相似性不大于</a:t>
            </a:r>
            <a:r>
              <a:rPr lang="en-US" altLang="zh-CN" dirty="0" err="1" smtClean="0"/>
              <a:t>Mn</a:t>
            </a:r>
            <a:r>
              <a:rPr lang="zh-CN" altLang="en-US" dirty="0" smtClean="0"/>
              <a:t>。</a:t>
            </a:r>
            <a:endParaRPr lang="zh-CN" altLang="en-US" dirty="0"/>
          </a:p>
        </p:txBody>
      </p:sp>
      <p:pic>
        <p:nvPicPr>
          <p:cNvPr id="10242" name="Picture 2"/>
          <p:cNvPicPr>
            <a:picLocks noChangeAspect="1" noChangeArrowheads="1"/>
          </p:cNvPicPr>
          <p:nvPr/>
        </p:nvPicPr>
        <p:blipFill>
          <a:blip r:embed="rId3" cstate="print"/>
          <a:srcRect/>
          <a:stretch>
            <a:fillRect/>
          </a:stretch>
        </p:blipFill>
        <p:spPr bwMode="auto">
          <a:xfrm>
            <a:off x="2267744" y="2132856"/>
            <a:ext cx="3926948" cy="1008112"/>
          </a:xfrm>
          <a:prstGeom prst="rect">
            <a:avLst/>
          </a:prstGeom>
          <a:noFill/>
          <a:ln w="9525">
            <a:noFill/>
            <a:miter lim="800000"/>
            <a:headEnd/>
            <a:tailEnd/>
          </a:ln>
          <a:effectLst/>
        </p:spPr>
      </p:pic>
      <p:pic>
        <p:nvPicPr>
          <p:cNvPr id="10243" name="Picture 3"/>
          <p:cNvPicPr>
            <a:picLocks noChangeAspect="1" noChangeArrowheads="1"/>
          </p:cNvPicPr>
          <p:nvPr/>
        </p:nvPicPr>
        <p:blipFill>
          <a:blip r:embed="rId4" cstate="print"/>
          <a:srcRect/>
          <a:stretch>
            <a:fillRect/>
          </a:stretch>
        </p:blipFill>
        <p:spPr bwMode="auto">
          <a:xfrm>
            <a:off x="1691680" y="3284984"/>
            <a:ext cx="4917118" cy="871388"/>
          </a:xfrm>
          <a:prstGeom prst="rect">
            <a:avLst/>
          </a:prstGeom>
          <a:noFill/>
          <a:ln w="9525">
            <a:noFill/>
            <a:miter lim="800000"/>
            <a:headEnd/>
            <a:tailEnd/>
          </a:ln>
          <a:effectLst/>
        </p:spPr>
      </p:pic>
    </p:spTree>
    <p:extLst>
      <p:ext uri="{BB962C8B-B14F-4D97-AF65-F5344CB8AC3E}">
        <p14:creationId xmlns:p14="http://schemas.microsoft.com/office/powerpoint/2010/main" xmlns="" val="1773355413"/>
      </p:ext>
    </p:extLst>
  </p:cSld>
  <p:clrMapOvr>
    <a:masterClrMapping/>
  </p:clrMapOvr>
  <p:transition spd="slow">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xmlns="" id="{36C66559-59CE-413C-9614-7741F7916FAA}"/>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0" y="0"/>
            <a:ext cx="1472312" cy="573074"/>
          </a:xfrm>
          <a:prstGeom prst="rect">
            <a:avLst/>
          </a:prstGeom>
        </p:spPr>
      </p:pic>
      <p:cxnSp>
        <p:nvCxnSpPr>
          <p:cNvPr id="12" name="直接连接符 11"/>
          <p:cNvCxnSpPr/>
          <p:nvPr/>
        </p:nvCxnSpPr>
        <p:spPr>
          <a:xfrm>
            <a:off x="0" y="620688"/>
            <a:ext cx="9144000"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4067944" y="97468"/>
            <a:ext cx="5076056" cy="523220"/>
          </a:xfrm>
          <a:prstGeom prst="rect">
            <a:avLst/>
          </a:prstGeom>
          <a:noFill/>
        </p:spPr>
        <p:txBody>
          <a:bodyPr wrap="square" rtlCol="0">
            <a:spAutoFit/>
          </a:bodyPr>
          <a:lstStyle/>
          <a:p>
            <a:pPr algn="r"/>
            <a:r>
              <a:rPr lang="zh-CN" altLang="en-US" sz="2800" b="1" dirty="0" smtClean="0"/>
              <a:t>四、方法</a:t>
            </a:r>
            <a:r>
              <a:rPr lang="en-US" altLang="zh-CN" sz="2800" b="1" dirty="0" smtClean="0"/>
              <a:t>-</a:t>
            </a:r>
            <a:r>
              <a:rPr lang="zh-CN" altLang="en-US" sz="2800" b="1" dirty="0" smtClean="0"/>
              <a:t>异常点的排除</a:t>
            </a:r>
            <a:endParaRPr lang="zh-CN" altLang="en-US" sz="2800" b="1" dirty="0"/>
          </a:p>
        </p:txBody>
      </p:sp>
      <p:pic>
        <p:nvPicPr>
          <p:cNvPr id="11266" name="Picture 2"/>
          <p:cNvPicPr>
            <a:picLocks noChangeAspect="1" noChangeArrowheads="1"/>
          </p:cNvPicPr>
          <p:nvPr/>
        </p:nvPicPr>
        <p:blipFill>
          <a:blip r:embed="rId3" cstate="print"/>
          <a:srcRect/>
          <a:stretch>
            <a:fillRect/>
          </a:stretch>
        </p:blipFill>
        <p:spPr bwMode="auto">
          <a:xfrm>
            <a:off x="251520" y="836712"/>
            <a:ext cx="6545263" cy="2524125"/>
          </a:xfrm>
          <a:prstGeom prst="rect">
            <a:avLst/>
          </a:prstGeom>
          <a:noFill/>
          <a:ln w="9525">
            <a:noFill/>
            <a:miter lim="800000"/>
            <a:headEnd/>
            <a:tailEnd/>
          </a:ln>
          <a:effectLst/>
        </p:spPr>
      </p:pic>
      <p:sp>
        <p:nvSpPr>
          <p:cNvPr id="6" name="TextBox 5"/>
          <p:cNvSpPr txBox="1"/>
          <p:nvPr/>
        </p:nvSpPr>
        <p:spPr>
          <a:xfrm>
            <a:off x="0" y="3429000"/>
            <a:ext cx="9144000" cy="2169825"/>
          </a:xfrm>
          <a:prstGeom prst="rect">
            <a:avLst/>
          </a:prstGeom>
          <a:noFill/>
        </p:spPr>
        <p:txBody>
          <a:bodyPr wrap="square" rtlCol="0">
            <a:spAutoFit/>
          </a:bodyPr>
          <a:lstStyle/>
          <a:p>
            <a:r>
              <a:rPr lang="zh-CN" altLang="en-US" b="1" dirty="0" smtClean="0"/>
              <a:t>输入：                             </a:t>
            </a:r>
            <a:r>
              <a:rPr lang="zh-CN" altLang="en-US" dirty="0" smtClean="0"/>
              <a:t>匹配对总共</a:t>
            </a:r>
            <a:r>
              <a:rPr lang="en-US" altLang="zh-CN" dirty="0" smtClean="0"/>
              <a:t>N</a:t>
            </a:r>
            <a:r>
              <a:rPr lang="zh-CN" altLang="en-US" dirty="0" smtClean="0"/>
              <a:t>对。</a:t>
            </a:r>
            <a:r>
              <a:rPr lang="zh-CN" altLang="en-US" b="1" dirty="0" smtClean="0"/>
              <a:t>输出</a:t>
            </a:r>
            <a:r>
              <a:rPr lang="zh-CN" altLang="en-US" dirty="0" smtClean="0"/>
              <a:t>：</a:t>
            </a:r>
            <a:r>
              <a:rPr lang="en-US" altLang="zh-CN" dirty="0" smtClean="0"/>
              <a:t>N*1</a:t>
            </a:r>
            <a:r>
              <a:rPr lang="zh-CN" altLang="en-US" dirty="0" smtClean="0"/>
              <a:t>向量，其数值代表着匹配的概率。</a:t>
            </a:r>
            <a:endParaRPr lang="en-US" altLang="zh-CN" dirty="0" smtClean="0"/>
          </a:p>
          <a:p>
            <a:endParaRPr lang="en-US" altLang="zh-CN" dirty="0" smtClean="0"/>
          </a:p>
          <a:p>
            <a:r>
              <a:rPr lang="zh-CN" altLang="en-US" dirty="0" smtClean="0"/>
              <a:t>网络特点：输出与输入的顺序没有发生变化。</a:t>
            </a:r>
            <a:endParaRPr lang="en-US" altLang="zh-CN" dirty="0" smtClean="0"/>
          </a:p>
          <a:p>
            <a:pPr>
              <a:lnSpc>
                <a:spcPct val="150000"/>
              </a:lnSpc>
            </a:pPr>
            <a:r>
              <a:rPr lang="zh-CN" altLang="en-US" dirty="0" smtClean="0"/>
              <a:t>这个网络在提出来时是用来分析本质矩阵进行相机位置估计，但是本文作者将用其来计算透视变换矩阵。</a:t>
            </a:r>
            <a:endParaRPr lang="en-US" altLang="zh-CN" dirty="0" smtClean="0"/>
          </a:p>
          <a:p>
            <a:pPr>
              <a:lnSpc>
                <a:spcPct val="150000"/>
              </a:lnSpc>
            </a:pPr>
            <a:endParaRPr lang="zh-CN" altLang="en-US" dirty="0"/>
          </a:p>
        </p:txBody>
      </p:sp>
      <p:pic>
        <p:nvPicPr>
          <p:cNvPr id="11267" name="Picture 3"/>
          <p:cNvPicPr>
            <a:picLocks noChangeAspect="1" noChangeArrowheads="1"/>
          </p:cNvPicPr>
          <p:nvPr/>
        </p:nvPicPr>
        <p:blipFill>
          <a:blip r:embed="rId4" cstate="print"/>
          <a:srcRect/>
          <a:stretch>
            <a:fillRect/>
          </a:stretch>
        </p:blipFill>
        <p:spPr bwMode="auto">
          <a:xfrm>
            <a:off x="683568" y="3429000"/>
            <a:ext cx="1543050" cy="314325"/>
          </a:xfrm>
          <a:prstGeom prst="rect">
            <a:avLst/>
          </a:prstGeom>
          <a:noFill/>
          <a:ln w="9525">
            <a:noFill/>
            <a:miter lim="800000"/>
            <a:headEnd/>
            <a:tailEnd/>
          </a:ln>
          <a:effectLst/>
        </p:spPr>
      </p:pic>
    </p:spTree>
    <p:extLst>
      <p:ext uri="{BB962C8B-B14F-4D97-AF65-F5344CB8AC3E}">
        <p14:creationId xmlns:p14="http://schemas.microsoft.com/office/powerpoint/2010/main" xmlns="" val="1773355413"/>
      </p:ext>
    </p:extLst>
  </p:cSld>
  <p:clrMapOvr>
    <a:masterClrMapping/>
  </p:clrMapOvr>
  <p:transition spd="slow">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xmlns="" id="{36C66559-59CE-413C-9614-7741F7916FAA}"/>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0" y="0"/>
            <a:ext cx="1472312" cy="573074"/>
          </a:xfrm>
          <a:prstGeom prst="rect">
            <a:avLst/>
          </a:prstGeom>
        </p:spPr>
      </p:pic>
      <p:cxnSp>
        <p:nvCxnSpPr>
          <p:cNvPr id="12" name="直接连接符 11"/>
          <p:cNvCxnSpPr/>
          <p:nvPr/>
        </p:nvCxnSpPr>
        <p:spPr>
          <a:xfrm>
            <a:off x="0" y="620688"/>
            <a:ext cx="9144000"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4067944" y="97468"/>
            <a:ext cx="5076056" cy="523220"/>
          </a:xfrm>
          <a:prstGeom prst="rect">
            <a:avLst/>
          </a:prstGeom>
          <a:noFill/>
        </p:spPr>
        <p:txBody>
          <a:bodyPr wrap="square" rtlCol="0">
            <a:spAutoFit/>
          </a:bodyPr>
          <a:lstStyle/>
          <a:p>
            <a:pPr algn="r"/>
            <a:r>
              <a:rPr lang="zh-CN" altLang="en-US" sz="2800" b="1" dirty="0" smtClean="0"/>
              <a:t>四、方法</a:t>
            </a:r>
            <a:r>
              <a:rPr lang="en-US" altLang="zh-CN" sz="2800" b="1" dirty="0" smtClean="0"/>
              <a:t>-</a:t>
            </a:r>
            <a:r>
              <a:rPr lang="zh-CN" altLang="en-US" sz="2800" b="1" dirty="0" smtClean="0"/>
              <a:t>异常点的排除</a:t>
            </a:r>
            <a:endParaRPr lang="zh-CN" altLang="en-US" sz="2800" b="1" dirty="0"/>
          </a:p>
        </p:txBody>
      </p:sp>
      <p:sp>
        <p:nvSpPr>
          <p:cNvPr id="5" name="TextBox 4"/>
          <p:cNvSpPr txBox="1"/>
          <p:nvPr/>
        </p:nvSpPr>
        <p:spPr>
          <a:xfrm>
            <a:off x="0" y="683404"/>
            <a:ext cx="9144000" cy="1754326"/>
          </a:xfrm>
          <a:prstGeom prst="rect">
            <a:avLst/>
          </a:prstGeom>
          <a:noFill/>
        </p:spPr>
        <p:txBody>
          <a:bodyPr wrap="square" rtlCol="0">
            <a:spAutoFit/>
          </a:bodyPr>
          <a:lstStyle/>
          <a:p>
            <a:pPr>
              <a:lnSpc>
                <a:spcPct val="150000"/>
              </a:lnSpc>
            </a:pPr>
            <a:r>
              <a:rPr lang="zh-CN" altLang="en-US" dirty="0" smtClean="0"/>
              <a:t>虽然只需要四对匹配就能够计算得到矩阵</a:t>
            </a:r>
            <a:r>
              <a:rPr lang="en-US" altLang="zh-CN" dirty="0" smtClean="0"/>
              <a:t>M</a:t>
            </a:r>
            <a:r>
              <a:rPr lang="zh-CN" altLang="en-US" dirty="0" smtClean="0"/>
              <a:t>，但是作者利用到所有的</a:t>
            </a:r>
            <a:r>
              <a:rPr lang="en-US" altLang="zh-CN" dirty="0" smtClean="0"/>
              <a:t>N</a:t>
            </a:r>
            <a:r>
              <a:rPr lang="zh-CN" altLang="en-US" dirty="0" smtClean="0"/>
              <a:t>个点以及他们相匹配的概率来计算变换矩阵</a:t>
            </a:r>
            <a:r>
              <a:rPr lang="en-US" altLang="zh-CN" dirty="0" smtClean="0"/>
              <a:t>M</a:t>
            </a:r>
            <a:r>
              <a:rPr lang="zh-CN" altLang="en-US" dirty="0" smtClean="0"/>
              <a:t>。构造矩阵</a:t>
            </a:r>
            <a:r>
              <a:rPr lang="en-US" altLang="zh-CN" dirty="0" smtClean="0"/>
              <a:t>A,</a:t>
            </a:r>
            <a:r>
              <a:rPr lang="zh-CN" altLang="en-US" dirty="0" smtClean="0"/>
              <a:t>需要求解向量化的</a:t>
            </a:r>
            <a:r>
              <a:rPr lang="en-US" altLang="zh-CN" dirty="0" err="1" smtClean="0"/>
              <a:t>Vec</a:t>
            </a:r>
            <a:r>
              <a:rPr lang="en-US" altLang="zh-CN" dirty="0" smtClean="0"/>
              <a:t>(M),</a:t>
            </a:r>
            <a:r>
              <a:rPr lang="zh-CN" altLang="en-US" dirty="0" smtClean="0"/>
              <a:t>使得</a:t>
            </a:r>
            <a:endParaRPr lang="en-US" altLang="zh-CN" dirty="0" smtClean="0"/>
          </a:p>
          <a:p>
            <a:pPr>
              <a:lnSpc>
                <a:spcPct val="150000"/>
              </a:lnSpc>
            </a:pPr>
            <a:r>
              <a:rPr lang="zh-CN" altLang="en-US" dirty="0" smtClean="0"/>
              <a:t>最小，                                                                   ，最终可以证明</a:t>
            </a:r>
            <a:r>
              <a:rPr lang="en-US" altLang="zh-CN" dirty="0" err="1" smtClean="0"/>
              <a:t>Vec</a:t>
            </a:r>
            <a:r>
              <a:rPr lang="en-US" altLang="zh-CN" dirty="0" smtClean="0"/>
              <a:t>(M)</a:t>
            </a:r>
            <a:r>
              <a:rPr lang="zh-CN" altLang="en-US" dirty="0" smtClean="0"/>
              <a:t>是                 最小特征值的特征向量。</a:t>
            </a:r>
            <a:endParaRPr lang="zh-CN" altLang="en-US" dirty="0"/>
          </a:p>
        </p:txBody>
      </p:sp>
      <p:pic>
        <p:nvPicPr>
          <p:cNvPr id="12290" name="Picture 2"/>
          <p:cNvPicPr>
            <a:picLocks noChangeAspect="1" noChangeArrowheads="1"/>
          </p:cNvPicPr>
          <p:nvPr/>
        </p:nvPicPr>
        <p:blipFill>
          <a:blip r:embed="rId3" cstate="print"/>
          <a:srcRect/>
          <a:stretch>
            <a:fillRect/>
          </a:stretch>
        </p:blipFill>
        <p:spPr bwMode="auto">
          <a:xfrm>
            <a:off x="1259632" y="2420888"/>
            <a:ext cx="5832648" cy="1727748"/>
          </a:xfrm>
          <a:prstGeom prst="rect">
            <a:avLst/>
          </a:prstGeom>
          <a:noFill/>
          <a:ln w="9525">
            <a:noFill/>
            <a:miter lim="800000"/>
            <a:headEnd/>
            <a:tailEnd/>
          </a:ln>
          <a:effectLst/>
        </p:spPr>
      </p:pic>
      <p:pic>
        <p:nvPicPr>
          <p:cNvPr id="12291" name="Picture 3"/>
          <p:cNvPicPr>
            <a:picLocks noChangeAspect="1" noChangeArrowheads="1"/>
          </p:cNvPicPr>
          <p:nvPr/>
        </p:nvPicPr>
        <p:blipFill>
          <a:blip r:embed="rId4" cstate="print"/>
          <a:srcRect/>
          <a:stretch>
            <a:fillRect/>
          </a:stretch>
        </p:blipFill>
        <p:spPr bwMode="auto">
          <a:xfrm>
            <a:off x="7164288" y="1196752"/>
            <a:ext cx="1533525" cy="333375"/>
          </a:xfrm>
          <a:prstGeom prst="rect">
            <a:avLst/>
          </a:prstGeom>
          <a:noFill/>
          <a:ln w="9525">
            <a:noFill/>
            <a:miter lim="800000"/>
            <a:headEnd/>
            <a:tailEnd/>
          </a:ln>
          <a:effectLst/>
        </p:spPr>
      </p:pic>
      <p:pic>
        <p:nvPicPr>
          <p:cNvPr id="12292" name="Picture 4"/>
          <p:cNvPicPr>
            <a:picLocks noChangeAspect="1" noChangeArrowheads="1"/>
          </p:cNvPicPr>
          <p:nvPr/>
        </p:nvPicPr>
        <p:blipFill>
          <a:blip r:embed="rId5" cstate="print"/>
          <a:srcRect/>
          <a:stretch>
            <a:fillRect/>
          </a:stretch>
        </p:blipFill>
        <p:spPr bwMode="auto">
          <a:xfrm>
            <a:off x="683568" y="1621557"/>
            <a:ext cx="571500" cy="295275"/>
          </a:xfrm>
          <a:prstGeom prst="rect">
            <a:avLst/>
          </a:prstGeom>
          <a:noFill/>
          <a:ln w="9525">
            <a:noFill/>
            <a:miter lim="800000"/>
            <a:headEnd/>
            <a:tailEnd/>
          </a:ln>
          <a:effectLst/>
        </p:spPr>
      </p:pic>
      <p:pic>
        <p:nvPicPr>
          <p:cNvPr id="12293" name="Picture 5"/>
          <p:cNvPicPr>
            <a:picLocks noChangeAspect="1" noChangeArrowheads="1"/>
          </p:cNvPicPr>
          <p:nvPr/>
        </p:nvPicPr>
        <p:blipFill>
          <a:blip r:embed="rId6" cstate="print"/>
          <a:srcRect/>
          <a:stretch>
            <a:fillRect/>
          </a:stretch>
        </p:blipFill>
        <p:spPr bwMode="auto">
          <a:xfrm>
            <a:off x="1259632" y="1602507"/>
            <a:ext cx="2962275" cy="314325"/>
          </a:xfrm>
          <a:prstGeom prst="rect">
            <a:avLst/>
          </a:prstGeom>
          <a:noFill/>
          <a:ln w="9525">
            <a:noFill/>
            <a:miter lim="800000"/>
            <a:headEnd/>
            <a:tailEnd/>
          </a:ln>
          <a:effectLst/>
        </p:spPr>
      </p:pic>
      <p:pic>
        <p:nvPicPr>
          <p:cNvPr id="12294" name="Picture 6"/>
          <p:cNvPicPr>
            <a:picLocks noChangeAspect="1" noChangeArrowheads="1"/>
          </p:cNvPicPr>
          <p:nvPr/>
        </p:nvPicPr>
        <p:blipFill>
          <a:blip r:embed="rId7" cstate="print"/>
          <a:srcRect/>
          <a:stretch>
            <a:fillRect/>
          </a:stretch>
        </p:blipFill>
        <p:spPr bwMode="auto">
          <a:xfrm>
            <a:off x="6804248" y="1628800"/>
            <a:ext cx="819150" cy="238125"/>
          </a:xfrm>
          <a:prstGeom prst="rect">
            <a:avLst/>
          </a:prstGeom>
          <a:noFill/>
          <a:ln w="9525">
            <a:noFill/>
            <a:miter lim="800000"/>
            <a:headEnd/>
            <a:tailEnd/>
          </a:ln>
          <a:effectLst/>
        </p:spPr>
      </p:pic>
      <p:sp>
        <p:nvSpPr>
          <p:cNvPr id="13" name="TextBox 12"/>
          <p:cNvSpPr txBox="1"/>
          <p:nvPr/>
        </p:nvSpPr>
        <p:spPr>
          <a:xfrm>
            <a:off x="0" y="4293096"/>
            <a:ext cx="7740352" cy="369332"/>
          </a:xfrm>
          <a:prstGeom prst="rect">
            <a:avLst/>
          </a:prstGeom>
          <a:noFill/>
        </p:spPr>
        <p:txBody>
          <a:bodyPr wrap="square" rtlCol="0">
            <a:spAutoFit/>
          </a:bodyPr>
          <a:lstStyle/>
          <a:p>
            <a:r>
              <a:rPr lang="zh-CN" altLang="en-US" dirty="0" smtClean="0"/>
              <a:t>这个最小化过程本质上是                                                                    </a:t>
            </a:r>
            <a:endParaRPr lang="zh-CN" altLang="en-US" dirty="0"/>
          </a:p>
        </p:txBody>
      </p:sp>
      <p:sp>
        <p:nvSpPr>
          <p:cNvPr id="12296" name="Rectangle 8"/>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2298" name="Rectangle 10"/>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2300" name="Rectangle 1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pic>
        <p:nvPicPr>
          <p:cNvPr id="12299" name="Picture 11"/>
          <p:cNvPicPr>
            <a:picLocks noChangeAspect="1" noChangeArrowheads="1"/>
          </p:cNvPicPr>
          <p:nvPr/>
        </p:nvPicPr>
        <p:blipFill>
          <a:blip r:embed="rId8" cstate="print">
            <a:clrChange>
              <a:clrFrom>
                <a:srgbClr val="FFFFFF"/>
              </a:clrFrom>
              <a:clrTo>
                <a:srgbClr val="FFFFFF">
                  <a:alpha val="0"/>
                </a:srgbClr>
              </a:clrTo>
            </a:clrChange>
          </a:blip>
          <a:srcRect/>
          <a:stretch>
            <a:fillRect/>
          </a:stretch>
        </p:blipFill>
        <p:spPr bwMode="auto">
          <a:xfrm>
            <a:off x="2771800" y="4365104"/>
            <a:ext cx="1381125" cy="238125"/>
          </a:xfrm>
          <a:prstGeom prst="rect">
            <a:avLst/>
          </a:prstGeom>
          <a:noFill/>
        </p:spPr>
      </p:pic>
    </p:spTree>
    <p:extLst>
      <p:ext uri="{BB962C8B-B14F-4D97-AF65-F5344CB8AC3E}">
        <p14:creationId xmlns:p14="http://schemas.microsoft.com/office/powerpoint/2010/main" xmlns="" val="1773355413"/>
      </p:ext>
    </p:extLst>
  </p:cSld>
  <p:clrMapOvr>
    <a:masterClrMapping/>
  </p:clrMapOvr>
  <p:transition spd="slow">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 name="图片 53">
            <a:extLst>
              <a:ext uri="{FF2B5EF4-FFF2-40B4-BE49-F238E27FC236}">
                <a16:creationId xmlns:a16="http://schemas.microsoft.com/office/drawing/2014/main" xmlns="" id="{B88E84A6-FD94-4CDF-82FE-DCE71FCFA015}"/>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0" y="0"/>
            <a:ext cx="1472312" cy="573074"/>
          </a:xfrm>
          <a:prstGeom prst="rect">
            <a:avLst/>
          </a:prstGeom>
        </p:spPr>
      </p:pic>
      <p:cxnSp>
        <p:nvCxnSpPr>
          <p:cNvPr id="24" name="直接连接符 23"/>
          <p:cNvCxnSpPr/>
          <p:nvPr/>
        </p:nvCxnSpPr>
        <p:spPr>
          <a:xfrm>
            <a:off x="0" y="620688"/>
            <a:ext cx="9144000" cy="0"/>
          </a:xfrm>
          <a:prstGeom prst="line">
            <a:avLst/>
          </a:prstGeom>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5652120" y="97468"/>
            <a:ext cx="3491880" cy="523220"/>
          </a:xfrm>
          <a:prstGeom prst="rect">
            <a:avLst/>
          </a:prstGeom>
          <a:noFill/>
        </p:spPr>
        <p:txBody>
          <a:bodyPr wrap="square" rtlCol="0">
            <a:spAutoFit/>
          </a:bodyPr>
          <a:lstStyle/>
          <a:p>
            <a:pPr algn="r"/>
            <a:r>
              <a:rPr lang="zh-CN" altLang="en-US" sz="2800" b="1" dirty="0" smtClean="0"/>
              <a:t>作者简介</a:t>
            </a:r>
            <a:endParaRPr lang="zh-CN" altLang="en-US" sz="2800" b="1" dirty="0"/>
          </a:p>
        </p:txBody>
      </p:sp>
      <p:sp>
        <p:nvSpPr>
          <p:cNvPr id="26" name="矩形 25"/>
          <p:cNvSpPr/>
          <p:nvPr/>
        </p:nvSpPr>
        <p:spPr>
          <a:xfrm>
            <a:off x="0" y="764704"/>
            <a:ext cx="9267024" cy="5355312"/>
          </a:xfrm>
          <a:prstGeom prst="rect">
            <a:avLst/>
          </a:prstGeom>
        </p:spPr>
        <p:txBody>
          <a:bodyPr wrap="none">
            <a:spAutoFit/>
          </a:bodyPr>
          <a:lstStyle/>
          <a:p>
            <a:r>
              <a:rPr lang="en-US" altLang="zh-CN" dirty="0" err="1" smtClean="0"/>
              <a:t>Yiqian</a:t>
            </a:r>
            <a:r>
              <a:rPr lang="en-US" altLang="zh-CN" dirty="0" smtClean="0"/>
              <a:t> Wang 2018</a:t>
            </a:r>
            <a:r>
              <a:rPr lang="zh-CN" altLang="en-US" dirty="0" smtClean="0"/>
              <a:t>年</a:t>
            </a:r>
            <a:r>
              <a:rPr lang="en-US" altLang="zh-CN" dirty="0" smtClean="0"/>
              <a:t>9</a:t>
            </a:r>
            <a:r>
              <a:rPr lang="zh-CN" altLang="en-US" dirty="0" smtClean="0"/>
              <a:t>月</a:t>
            </a:r>
            <a:r>
              <a:rPr lang="en-US" altLang="zh-CN" dirty="0" smtClean="0"/>
              <a:t>27</a:t>
            </a:r>
            <a:r>
              <a:rPr lang="zh-CN" altLang="en-US" dirty="0" smtClean="0"/>
              <a:t>日于加州大学</a:t>
            </a:r>
            <a:r>
              <a:rPr lang="zh-CN" altLang="en-US" dirty="0" smtClean="0"/>
              <a:t>圣地亚哥分校，电子</a:t>
            </a:r>
            <a:r>
              <a:rPr lang="zh-CN" altLang="en-US" dirty="0" smtClean="0"/>
              <a:t>与计算机工程学院攻读博士学</a:t>
            </a:r>
            <a:endParaRPr lang="en-US" altLang="zh-CN" dirty="0" smtClean="0"/>
          </a:p>
          <a:p>
            <a:r>
              <a:rPr lang="zh-CN" altLang="en-US" dirty="0" smtClean="0"/>
              <a:t>位。</a:t>
            </a:r>
            <a:endParaRPr lang="en-US" altLang="zh-CN" dirty="0" smtClean="0"/>
          </a:p>
          <a:p>
            <a:r>
              <a:rPr lang="zh-CN" altLang="en-US" dirty="0" smtClean="0"/>
              <a:t>工作概况：</a:t>
            </a:r>
            <a:endParaRPr lang="en-US" altLang="zh-CN" dirty="0" smtClean="0"/>
          </a:p>
          <a:p>
            <a:r>
              <a:rPr lang="en-US" altLang="zh-CN" dirty="0" smtClean="0"/>
              <a:t>ICASSP 2020 </a:t>
            </a:r>
            <a:r>
              <a:rPr lang="en-US" altLang="zh-CN" b="1" dirty="0" smtClean="0"/>
              <a:t>A Segmentation Based Robust Deep Learning Framework for Multimodal Retinal </a:t>
            </a:r>
          </a:p>
          <a:p>
            <a:r>
              <a:rPr lang="en-US" altLang="zh-CN" b="1" dirty="0" smtClean="0"/>
              <a:t>Image Registration</a:t>
            </a:r>
          </a:p>
          <a:p>
            <a:endParaRPr lang="en-US" altLang="zh-CN" b="1" dirty="0" smtClean="0"/>
          </a:p>
          <a:p>
            <a:r>
              <a:rPr lang="en-US" altLang="zh-CN" dirty="0" smtClean="0"/>
              <a:t>Applications of Machine Learning 2020 </a:t>
            </a:r>
            <a:r>
              <a:rPr lang="en-US" altLang="zh-CN" b="1" dirty="0" smtClean="0"/>
              <a:t>Fovea localization neural network for multimodal retinal</a:t>
            </a:r>
          </a:p>
          <a:p>
            <a:r>
              <a:rPr lang="en-US" altLang="zh-CN" b="1" dirty="0" smtClean="0"/>
              <a:t>Imaging</a:t>
            </a:r>
          </a:p>
          <a:p>
            <a:endParaRPr lang="en-US" altLang="zh-CN" b="1" dirty="0" smtClean="0"/>
          </a:p>
          <a:p>
            <a:r>
              <a:rPr lang="en-US" altLang="zh-CN" dirty="0" smtClean="0"/>
              <a:t>IEEE Access 2020 </a:t>
            </a:r>
            <a:r>
              <a:rPr lang="en-US" altLang="zh-CN" b="1" dirty="0" smtClean="0"/>
              <a:t>Study on Correlation Between Subjective and Objective Metrics for </a:t>
            </a:r>
          </a:p>
          <a:p>
            <a:r>
              <a:rPr lang="en-US" altLang="zh-CN" b="1" dirty="0" smtClean="0"/>
              <a:t>Multimodal Retinal Image Registration</a:t>
            </a:r>
          </a:p>
          <a:p>
            <a:endParaRPr lang="en-US" altLang="zh-CN" b="1" dirty="0" smtClean="0"/>
          </a:p>
          <a:p>
            <a:r>
              <a:rPr lang="en-US" altLang="zh-CN" dirty="0" smtClean="0"/>
              <a:t>IEEE Transactions on Image Processing 2021 </a:t>
            </a:r>
            <a:r>
              <a:rPr lang="en-US" altLang="zh-CN" b="1" dirty="0" smtClean="0">
                <a:solidFill>
                  <a:srgbClr val="C00000"/>
                </a:solidFill>
              </a:rPr>
              <a:t>Robust Content-Adaptive Global Registration for </a:t>
            </a:r>
          </a:p>
          <a:p>
            <a:r>
              <a:rPr lang="en-US" altLang="zh-CN" b="1" dirty="0" smtClean="0">
                <a:solidFill>
                  <a:srgbClr val="C00000"/>
                </a:solidFill>
              </a:rPr>
              <a:t>Multimodal Retinal Images Using Weakly Supervised Deep-Learning Framework</a:t>
            </a:r>
          </a:p>
          <a:p>
            <a:endParaRPr lang="en-US" altLang="zh-CN" dirty="0" smtClean="0"/>
          </a:p>
          <a:p>
            <a:r>
              <a:rPr lang="en-US" altLang="zh-CN" dirty="0" smtClean="0"/>
              <a:t>IEEE Transactions on Image Processing 2022 </a:t>
            </a:r>
            <a:r>
              <a:rPr lang="en-US" altLang="zh-CN" b="1" dirty="0" smtClean="0"/>
              <a:t>Two-Step Registration on Multi-Modal Retinal </a:t>
            </a:r>
          </a:p>
          <a:p>
            <a:r>
              <a:rPr lang="en-US" altLang="zh-CN" b="1" dirty="0" smtClean="0"/>
              <a:t>Images via Deep Neural Networks</a:t>
            </a:r>
          </a:p>
          <a:p>
            <a:endParaRPr lang="en-US" altLang="zh-CN" b="1" dirty="0" smtClean="0"/>
          </a:p>
          <a:p>
            <a:endParaRPr lang="zh-CN" altLang="en-US" dirty="0"/>
          </a:p>
        </p:txBody>
      </p:sp>
      <p:sp>
        <p:nvSpPr>
          <p:cNvPr id="27" name="TextBox 26"/>
          <p:cNvSpPr txBox="1"/>
          <p:nvPr/>
        </p:nvSpPr>
        <p:spPr>
          <a:xfrm>
            <a:off x="0" y="6093296"/>
            <a:ext cx="9144000" cy="369332"/>
          </a:xfrm>
          <a:prstGeom prst="rect">
            <a:avLst/>
          </a:prstGeom>
          <a:noFill/>
        </p:spPr>
        <p:txBody>
          <a:bodyPr wrap="square" rtlCol="0">
            <a:spAutoFit/>
          </a:bodyPr>
          <a:lstStyle/>
          <a:p>
            <a:r>
              <a:rPr lang="zh-CN" altLang="en-US" dirty="0" smtClean="0"/>
              <a:t>作者主要的研究方向是</a:t>
            </a:r>
            <a:r>
              <a:rPr lang="zh-CN" altLang="en-US" dirty="0" smtClean="0"/>
              <a:t>眼底图像的</a:t>
            </a:r>
            <a:r>
              <a:rPr lang="zh-CN" altLang="en-US" dirty="0" smtClean="0"/>
              <a:t>多模态配准。</a:t>
            </a:r>
            <a:endParaRPr lang="zh-CN" altLang="en-US" dirty="0"/>
          </a:p>
        </p:txBody>
      </p:sp>
    </p:spTree>
    <p:extLst>
      <p:ext uri="{BB962C8B-B14F-4D97-AF65-F5344CB8AC3E}">
        <p14:creationId xmlns:p14="http://schemas.microsoft.com/office/powerpoint/2010/main" xmlns="" val="89026989"/>
      </p:ext>
    </p:extLst>
  </p:cSld>
  <p:clrMapOvr>
    <a:masterClrMapping/>
  </p:clrMapOvr>
  <p:transition spd="med">
    <p:pull/>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0" y="5589240"/>
            <a:ext cx="5364088" cy="646331"/>
          </a:xfrm>
          <a:prstGeom prst="rect">
            <a:avLst/>
          </a:prstGeom>
          <a:noFill/>
        </p:spPr>
        <p:txBody>
          <a:bodyPr wrap="square" rtlCol="0">
            <a:spAutoFit/>
          </a:bodyPr>
          <a:lstStyle/>
          <a:p>
            <a:r>
              <a:rPr lang="en-US" altLang="zh-CN" dirty="0" smtClean="0"/>
              <a:t>4</a:t>
            </a:r>
            <a:r>
              <a:rPr lang="zh-CN" altLang="en-US" dirty="0" smtClean="0"/>
              <a:t>、总损失 加权和：</a:t>
            </a:r>
            <a:endParaRPr lang="en-US" altLang="zh-CN" dirty="0" smtClean="0"/>
          </a:p>
          <a:p>
            <a:r>
              <a:rPr lang="en-US" altLang="zh-CN" dirty="0" smtClean="0"/>
              <a:t>	</a:t>
            </a:r>
            <a:endParaRPr lang="zh-CN" altLang="en-US" dirty="0"/>
          </a:p>
        </p:txBody>
      </p:sp>
      <p:pic>
        <p:nvPicPr>
          <p:cNvPr id="9" name="图片 8">
            <a:extLst>
              <a:ext uri="{FF2B5EF4-FFF2-40B4-BE49-F238E27FC236}">
                <a16:creationId xmlns:a16="http://schemas.microsoft.com/office/drawing/2014/main" xmlns="" id="{36C66559-59CE-413C-9614-7741F7916FAA}"/>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0" y="0"/>
            <a:ext cx="1472312" cy="573074"/>
          </a:xfrm>
          <a:prstGeom prst="rect">
            <a:avLst/>
          </a:prstGeom>
        </p:spPr>
      </p:pic>
      <p:cxnSp>
        <p:nvCxnSpPr>
          <p:cNvPr id="12" name="直接连接符 11"/>
          <p:cNvCxnSpPr/>
          <p:nvPr/>
        </p:nvCxnSpPr>
        <p:spPr>
          <a:xfrm>
            <a:off x="0" y="620688"/>
            <a:ext cx="9144000"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4067944" y="97468"/>
            <a:ext cx="5076056" cy="523220"/>
          </a:xfrm>
          <a:prstGeom prst="rect">
            <a:avLst/>
          </a:prstGeom>
          <a:noFill/>
        </p:spPr>
        <p:txBody>
          <a:bodyPr wrap="square" rtlCol="0">
            <a:spAutoFit/>
          </a:bodyPr>
          <a:lstStyle/>
          <a:p>
            <a:pPr algn="r"/>
            <a:r>
              <a:rPr lang="zh-CN" altLang="en-US" sz="2800" b="1" dirty="0" smtClean="0"/>
              <a:t>四、方法</a:t>
            </a:r>
            <a:r>
              <a:rPr lang="en-US" altLang="zh-CN" sz="2800" b="1" dirty="0" smtClean="0"/>
              <a:t>-</a:t>
            </a:r>
            <a:r>
              <a:rPr lang="zh-CN" altLang="en-US" sz="2800" b="1" dirty="0" smtClean="0"/>
              <a:t>异常点的排除</a:t>
            </a:r>
            <a:endParaRPr lang="zh-CN" altLang="en-US" sz="2800" b="1" dirty="0"/>
          </a:p>
        </p:txBody>
      </p:sp>
      <p:sp>
        <p:nvSpPr>
          <p:cNvPr id="5" name="TextBox 4"/>
          <p:cNvSpPr txBox="1"/>
          <p:nvPr/>
        </p:nvSpPr>
        <p:spPr>
          <a:xfrm>
            <a:off x="0" y="692696"/>
            <a:ext cx="9144000" cy="3277820"/>
          </a:xfrm>
          <a:prstGeom prst="rect">
            <a:avLst/>
          </a:prstGeom>
          <a:noFill/>
        </p:spPr>
        <p:txBody>
          <a:bodyPr wrap="square" rtlCol="0">
            <a:spAutoFit/>
          </a:bodyPr>
          <a:lstStyle/>
          <a:p>
            <a:pPr>
              <a:lnSpc>
                <a:spcPct val="150000"/>
              </a:lnSpc>
            </a:pPr>
            <a:r>
              <a:rPr lang="zh-CN" altLang="en-US" b="1" dirty="0" smtClean="0"/>
              <a:t>损失函数：</a:t>
            </a:r>
            <a:endParaRPr lang="en-US" altLang="zh-CN" b="1" dirty="0" smtClean="0"/>
          </a:p>
          <a:p>
            <a:pPr>
              <a:lnSpc>
                <a:spcPct val="150000"/>
              </a:lnSpc>
            </a:pPr>
            <a:r>
              <a:rPr lang="en-US" altLang="zh-CN" dirty="0" smtClean="0"/>
              <a:t>1</a:t>
            </a:r>
            <a:r>
              <a:rPr lang="zh-CN" altLang="en-US" dirty="0" smtClean="0"/>
              <a:t>、概率生成网络 </a:t>
            </a:r>
            <a:r>
              <a:rPr lang="en-US" altLang="zh-CN" dirty="0" smtClean="0"/>
              <a:t>H</a:t>
            </a:r>
            <a:r>
              <a:rPr lang="zh-CN" altLang="en-US" dirty="0" smtClean="0"/>
              <a:t>为二值交叉熵函数，                为利用规则生成的标签，</a:t>
            </a:r>
            <a:r>
              <a:rPr lang="el-GR" altLang="zh-CN" dirty="0" smtClean="0"/>
              <a:t> σ</a:t>
            </a:r>
            <a:r>
              <a:rPr lang="en-US" altLang="zh-CN" dirty="0" smtClean="0"/>
              <a:t>(·)</a:t>
            </a:r>
            <a:r>
              <a:rPr lang="zh-CN" altLang="en-US" dirty="0" smtClean="0"/>
              <a:t>为</a:t>
            </a:r>
            <a:r>
              <a:rPr lang="en-US" altLang="zh-CN" dirty="0" smtClean="0"/>
              <a:t>sigmoid</a:t>
            </a:r>
            <a:r>
              <a:rPr lang="zh-CN" altLang="en-US" dirty="0" smtClean="0"/>
              <a:t>函数</a:t>
            </a:r>
            <a:r>
              <a:rPr lang="zh-CN" altLang="en-US" b="1" dirty="0" smtClean="0"/>
              <a:t>              </a:t>
            </a:r>
            <a:endParaRPr lang="en-US" altLang="zh-CN" b="1" dirty="0" smtClean="0"/>
          </a:p>
          <a:p>
            <a:endParaRPr lang="en-US" altLang="zh-CN" b="1" dirty="0" smtClean="0"/>
          </a:p>
          <a:p>
            <a:endParaRPr lang="en-US" altLang="zh-CN" b="1" dirty="0" smtClean="0"/>
          </a:p>
          <a:p>
            <a:endParaRPr lang="en-US" altLang="zh-CN" b="1" dirty="0" smtClean="0"/>
          </a:p>
          <a:p>
            <a:endParaRPr lang="en-US" altLang="zh-CN" b="1" dirty="0" smtClean="0"/>
          </a:p>
          <a:p>
            <a:endParaRPr lang="en-US" altLang="zh-CN" b="1" dirty="0" smtClean="0"/>
          </a:p>
          <a:p>
            <a:endParaRPr lang="en-US" altLang="zh-CN" b="1" dirty="0" smtClean="0"/>
          </a:p>
          <a:p>
            <a:endParaRPr lang="zh-CN" altLang="en-US" b="1" dirty="0"/>
          </a:p>
        </p:txBody>
      </p:sp>
      <p:pic>
        <p:nvPicPr>
          <p:cNvPr id="13314" name="Picture 2"/>
          <p:cNvPicPr>
            <a:picLocks noChangeAspect="1" noChangeArrowheads="1"/>
          </p:cNvPicPr>
          <p:nvPr/>
        </p:nvPicPr>
        <p:blipFill>
          <a:blip r:embed="rId3" cstate="print"/>
          <a:srcRect/>
          <a:stretch>
            <a:fillRect/>
          </a:stretch>
        </p:blipFill>
        <p:spPr bwMode="auto">
          <a:xfrm>
            <a:off x="1979712" y="1628800"/>
            <a:ext cx="5181600" cy="800100"/>
          </a:xfrm>
          <a:prstGeom prst="rect">
            <a:avLst/>
          </a:prstGeom>
          <a:noFill/>
          <a:ln w="9525">
            <a:noFill/>
            <a:miter lim="800000"/>
            <a:headEnd/>
            <a:tailEnd/>
          </a:ln>
          <a:effectLst/>
        </p:spPr>
      </p:pic>
      <p:pic>
        <p:nvPicPr>
          <p:cNvPr id="13315" name="Picture 3"/>
          <p:cNvPicPr>
            <a:picLocks noChangeAspect="1" noChangeArrowheads="1"/>
          </p:cNvPicPr>
          <p:nvPr/>
        </p:nvPicPr>
        <p:blipFill>
          <a:blip r:embed="rId4" cstate="print"/>
          <a:srcRect/>
          <a:stretch>
            <a:fillRect/>
          </a:stretch>
        </p:blipFill>
        <p:spPr bwMode="auto">
          <a:xfrm>
            <a:off x="1547664" y="2420888"/>
            <a:ext cx="5667375" cy="981075"/>
          </a:xfrm>
          <a:prstGeom prst="rect">
            <a:avLst/>
          </a:prstGeom>
          <a:noFill/>
          <a:ln w="9525">
            <a:noFill/>
            <a:miter lim="800000"/>
            <a:headEnd/>
            <a:tailEnd/>
          </a:ln>
          <a:effectLst/>
        </p:spPr>
      </p:pic>
      <p:pic>
        <p:nvPicPr>
          <p:cNvPr id="13317" name="Picture 5"/>
          <p:cNvPicPr>
            <a:picLocks noChangeAspect="1" noChangeArrowheads="1"/>
          </p:cNvPicPr>
          <p:nvPr/>
        </p:nvPicPr>
        <p:blipFill>
          <a:blip r:embed="rId5" cstate="print"/>
          <a:srcRect/>
          <a:stretch>
            <a:fillRect/>
          </a:stretch>
        </p:blipFill>
        <p:spPr bwMode="auto">
          <a:xfrm>
            <a:off x="3995936" y="1124744"/>
            <a:ext cx="904875" cy="438150"/>
          </a:xfrm>
          <a:prstGeom prst="rect">
            <a:avLst/>
          </a:prstGeom>
          <a:noFill/>
          <a:ln w="9525">
            <a:noFill/>
            <a:miter lim="800000"/>
            <a:headEnd/>
            <a:tailEnd/>
          </a:ln>
          <a:effectLst/>
        </p:spPr>
      </p:pic>
      <p:sp>
        <p:nvSpPr>
          <p:cNvPr id="10" name="TextBox 9"/>
          <p:cNvSpPr txBox="1"/>
          <p:nvPr/>
        </p:nvSpPr>
        <p:spPr>
          <a:xfrm>
            <a:off x="0" y="3429000"/>
            <a:ext cx="9144000" cy="369332"/>
          </a:xfrm>
          <a:prstGeom prst="rect">
            <a:avLst/>
          </a:prstGeom>
          <a:noFill/>
        </p:spPr>
        <p:txBody>
          <a:bodyPr wrap="square" rtlCol="0">
            <a:spAutoFit/>
          </a:bodyPr>
          <a:lstStyle/>
          <a:p>
            <a:r>
              <a:rPr lang="en-US" altLang="zh-CN" dirty="0" smtClean="0"/>
              <a:t>2</a:t>
            </a:r>
            <a:r>
              <a:rPr lang="zh-CN" altLang="en-US" dirty="0" smtClean="0"/>
              <a:t>、变换矩阵回归损失</a:t>
            </a:r>
            <a:endParaRPr lang="zh-CN" altLang="en-US" dirty="0"/>
          </a:p>
        </p:txBody>
      </p:sp>
      <p:pic>
        <p:nvPicPr>
          <p:cNvPr id="13318" name="Picture 6"/>
          <p:cNvPicPr>
            <a:picLocks noChangeAspect="1" noChangeArrowheads="1"/>
          </p:cNvPicPr>
          <p:nvPr/>
        </p:nvPicPr>
        <p:blipFill>
          <a:blip r:embed="rId6" cstate="print"/>
          <a:srcRect/>
          <a:stretch>
            <a:fillRect/>
          </a:stretch>
        </p:blipFill>
        <p:spPr bwMode="auto">
          <a:xfrm>
            <a:off x="2267744" y="3789040"/>
            <a:ext cx="4438650" cy="381000"/>
          </a:xfrm>
          <a:prstGeom prst="rect">
            <a:avLst/>
          </a:prstGeom>
          <a:noFill/>
          <a:ln w="9525">
            <a:noFill/>
            <a:miter lim="800000"/>
            <a:headEnd/>
            <a:tailEnd/>
          </a:ln>
          <a:effectLst/>
        </p:spPr>
      </p:pic>
      <p:sp>
        <p:nvSpPr>
          <p:cNvPr id="13" name="TextBox 12"/>
          <p:cNvSpPr txBox="1"/>
          <p:nvPr/>
        </p:nvSpPr>
        <p:spPr>
          <a:xfrm>
            <a:off x="0" y="4293096"/>
            <a:ext cx="9144000" cy="369332"/>
          </a:xfrm>
          <a:prstGeom prst="rect">
            <a:avLst/>
          </a:prstGeom>
          <a:noFill/>
        </p:spPr>
        <p:txBody>
          <a:bodyPr wrap="square" rtlCol="0">
            <a:spAutoFit/>
          </a:bodyPr>
          <a:lstStyle/>
          <a:p>
            <a:r>
              <a:rPr lang="en-US" altLang="zh-CN" dirty="0" smtClean="0"/>
              <a:t>3</a:t>
            </a:r>
            <a:r>
              <a:rPr lang="zh-CN" altLang="en-US" dirty="0" smtClean="0"/>
              <a:t>、</a:t>
            </a:r>
            <a:r>
              <a:rPr lang="en-US" altLang="zh-CN" dirty="0" smtClean="0"/>
              <a:t>Dice</a:t>
            </a:r>
            <a:r>
              <a:rPr lang="zh-CN" altLang="en-US" dirty="0" smtClean="0"/>
              <a:t>损失</a:t>
            </a:r>
            <a:endParaRPr lang="zh-CN" altLang="en-US" dirty="0"/>
          </a:p>
        </p:txBody>
      </p:sp>
      <p:pic>
        <p:nvPicPr>
          <p:cNvPr id="13319" name="Picture 7"/>
          <p:cNvPicPr>
            <a:picLocks noChangeAspect="1" noChangeArrowheads="1"/>
          </p:cNvPicPr>
          <p:nvPr/>
        </p:nvPicPr>
        <p:blipFill>
          <a:blip r:embed="rId7" cstate="print"/>
          <a:srcRect/>
          <a:stretch>
            <a:fillRect/>
          </a:stretch>
        </p:blipFill>
        <p:spPr bwMode="auto">
          <a:xfrm>
            <a:off x="1547664" y="4653136"/>
            <a:ext cx="5954713" cy="381000"/>
          </a:xfrm>
          <a:prstGeom prst="rect">
            <a:avLst/>
          </a:prstGeom>
          <a:noFill/>
          <a:ln w="9525">
            <a:noFill/>
            <a:miter lim="800000"/>
            <a:headEnd/>
            <a:tailEnd/>
          </a:ln>
          <a:effectLst/>
        </p:spPr>
      </p:pic>
      <p:pic>
        <p:nvPicPr>
          <p:cNvPr id="13320" name="Picture 8"/>
          <p:cNvPicPr>
            <a:picLocks noChangeAspect="1" noChangeArrowheads="1"/>
          </p:cNvPicPr>
          <p:nvPr/>
        </p:nvPicPr>
        <p:blipFill>
          <a:blip r:embed="rId8" cstate="print"/>
          <a:srcRect/>
          <a:stretch>
            <a:fillRect/>
          </a:stretch>
        </p:blipFill>
        <p:spPr bwMode="auto">
          <a:xfrm>
            <a:off x="2555776" y="5085184"/>
            <a:ext cx="3096344" cy="575427"/>
          </a:xfrm>
          <a:prstGeom prst="rect">
            <a:avLst/>
          </a:prstGeom>
          <a:noFill/>
          <a:ln w="9525">
            <a:noFill/>
            <a:miter lim="800000"/>
            <a:headEnd/>
            <a:tailEnd/>
          </a:ln>
          <a:effectLst/>
        </p:spPr>
      </p:pic>
      <p:pic>
        <p:nvPicPr>
          <p:cNvPr id="13321" name="Picture 9"/>
          <p:cNvPicPr>
            <a:picLocks noChangeAspect="1" noChangeArrowheads="1"/>
          </p:cNvPicPr>
          <p:nvPr/>
        </p:nvPicPr>
        <p:blipFill>
          <a:blip r:embed="rId9" cstate="print"/>
          <a:srcRect/>
          <a:stretch>
            <a:fillRect/>
          </a:stretch>
        </p:blipFill>
        <p:spPr bwMode="auto">
          <a:xfrm>
            <a:off x="395536" y="5949280"/>
            <a:ext cx="2647950" cy="314325"/>
          </a:xfrm>
          <a:prstGeom prst="rect">
            <a:avLst/>
          </a:prstGeom>
          <a:noFill/>
          <a:ln w="9525">
            <a:noFill/>
            <a:miter lim="800000"/>
            <a:headEnd/>
            <a:tailEnd/>
          </a:ln>
          <a:effectLst/>
        </p:spPr>
      </p:pic>
      <p:pic>
        <p:nvPicPr>
          <p:cNvPr id="13322" name="Picture 10"/>
          <p:cNvPicPr>
            <a:picLocks noChangeAspect="1" noChangeArrowheads="1"/>
          </p:cNvPicPr>
          <p:nvPr/>
        </p:nvPicPr>
        <p:blipFill>
          <a:blip r:embed="rId10" cstate="print"/>
          <a:srcRect/>
          <a:stretch>
            <a:fillRect/>
          </a:stretch>
        </p:blipFill>
        <p:spPr bwMode="auto">
          <a:xfrm>
            <a:off x="3491880" y="5949280"/>
            <a:ext cx="2095500" cy="371475"/>
          </a:xfrm>
          <a:prstGeom prst="rect">
            <a:avLst/>
          </a:prstGeom>
          <a:noFill/>
          <a:ln w="9525">
            <a:noFill/>
            <a:miter lim="800000"/>
            <a:headEnd/>
            <a:tailEnd/>
          </a:ln>
          <a:effectLst/>
        </p:spPr>
      </p:pic>
      <p:pic>
        <p:nvPicPr>
          <p:cNvPr id="13323" name="Picture 11"/>
          <p:cNvPicPr>
            <a:picLocks noChangeAspect="1" noChangeArrowheads="1"/>
          </p:cNvPicPr>
          <p:nvPr/>
        </p:nvPicPr>
        <p:blipFill>
          <a:blip r:embed="rId11" cstate="print"/>
          <a:srcRect/>
          <a:stretch>
            <a:fillRect/>
          </a:stretch>
        </p:blipFill>
        <p:spPr bwMode="auto">
          <a:xfrm>
            <a:off x="3419872" y="6381328"/>
            <a:ext cx="5181600" cy="314325"/>
          </a:xfrm>
          <a:prstGeom prst="rect">
            <a:avLst/>
          </a:prstGeom>
          <a:noFill/>
          <a:ln w="9525">
            <a:noFill/>
            <a:miter lim="800000"/>
            <a:headEnd/>
            <a:tailEnd/>
          </a:ln>
          <a:effectLst/>
        </p:spPr>
      </p:pic>
      <p:pic>
        <p:nvPicPr>
          <p:cNvPr id="13324" name="Picture 12"/>
          <p:cNvPicPr>
            <a:picLocks noChangeAspect="1" noChangeArrowheads="1"/>
          </p:cNvPicPr>
          <p:nvPr/>
        </p:nvPicPr>
        <p:blipFill>
          <a:blip r:embed="rId12" cstate="print"/>
          <a:srcRect/>
          <a:stretch>
            <a:fillRect/>
          </a:stretch>
        </p:blipFill>
        <p:spPr bwMode="auto">
          <a:xfrm>
            <a:off x="3131840" y="5949280"/>
            <a:ext cx="371475" cy="314325"/>
          </a:xfrm>
          <a:prstGeom prst="rect">
            <a:avLst/>
          </a:prstGeom>
          <a:noFill/>
          <a:ln w="9525">
            <a:noFill/>
            <a:miter lim="800000"/>
            <a:headEnd/>
            <a:tailEnd/>
          </a:ln>
          <a:effectLst/>
        </p:spPr>
      </p:pic>
    </p:spTree>
    <p:extLst>
      <p:ext uri="{BB962C8B-B14F-4D97-AF65-F5344CB8AC3E}">
        <p14:creationId xmlns:p14="http://schemas.microsoft.com/office/powerpoint/2010/main" xmlns="" val="1773355413"/>
      </p:ext>
    </p:extLst>
  </p:cSld>
  <p:clrMapOvr>
    <a:masterClrMapping/>
  </p:clrMapOvr>
  <p:transition spd="slow">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xmlns="" id="{36C66559-59CE-413C-9614-7741F7916FAA}"/>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0" y="0"/>
            <a:ext cx="1472312" cy="573074"/>
          </a:xfrm>
          <a:prstGeom prst="rect">
            <a:avLst/>
          </a:prstGeom>
        </p:spPr>
      </p:pic>
      <p:cxnSp>
        <p:nvCxnSpPr>
          <p:cNvPr id="12" name="直接连接符 11"/>
          <p:cNvCxnSpPr/>
          <p:nvPr/>
        </p:nvCxnSpPr>
        <p:spPr>
          <a:xfrm>
            <a:off x="0" y="620688"/>
            <a:ext cx="9144000"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4067944" y="97468"/>
            <a:ext cx="5076056" cy="523220"/>
          </a:xfrm>
          <a:prstGeom prst="rect">
            <a:avLst/>
          </a:prstGeom>
          <a:noFill/>
        </p:spPr>
        <p:txBody>
          <a:bodyPr wrap="square" rtlCol="0">
            <a:spAutoFit/>
          </a:bodyPr>
          <a:lstStyle/>
          <a:p>
            <a:pPr algn="r"/>
            <a:r>
              <a:rPr lang="zh-CN" altLang="en-US" sz="2800" b="1" dirty="0" smtClean="0"/>
              <a:t>五、实验</a:t>
            </a:r>
            <a:endParaRPr lang="zh-CN" altLang="en-US" sz="2800" b="1" dirty="0"/>
          </a:p>
        </p:txBody>
      </p:sp>
      <p:sp>
        <p:nvSpPr>
          <p:cNvPr id="5" name="TextBox 4"/>
          <p:cNvSpPr txBox="1"/>
          <p:nvPr/>
        </p:nvSpPr>
        <p:spPr>
          <a:xfrm>
            <a:off x="0" y="764704"/>
            <a:ext cx="8892480" cy="3970318"/>
          </a:xfrm>
          <a:prstGeom prst="rect">
            <a:avLst/>
          </a:prstGeom>
          <a:noFill/>
        </p:spPr>
        <p:txBody>
          <a:bodyPr wrap="square" rtlCol="0">
            <a:spAutoFit/>
          </a:bodyPr>
          <a:lstStyle/>
          <a:p>
            <a:r>
              <a:rPr lang="zh-CN" altLang="en-US" dirty="0" smtClean="0"/>
              <a:t>数据集：</a:t>
            </a:r>
            <a:r>
              <a:rPr lang="en-US" altLang="zh-CN" dirty="0" smtClean="0"/>
              <a:t> CF-IR Dataset</a:t>
            </a:r>
          </a:p>
          <a:p>
            <a:r>
              <a:rPr lang="zh-CN" altLang="en-US" dirty="0" smtClean="0"/>
              <a:t>由</a:t>
            </a:r>
            <a:r>
              <a:rPr lang="en-US" altLang="zh-CN" dirty="0" smtClean="0"/>
              <a:t>Jacobs Retina Center at </a:t>
            </a:r>
            <a:r>
              <a:rPr lang="en-US" altLang="zh-CN" dirty="0" err="1" smtClean="0"/>
              <a:t>Shiley</a:t>
            </a:r>
            <a:r>
              <a:rPr lang="en-US" altLang="zh-CN" dirty="0" smtClean="0"/>
              <a:t> Eye Institute</a:t>
            </a:r>
            <a:r>
              <a:rPr lang="zh-CN" altLang="en-US" dirty="0" smtClean="0"/>
              <a:t>提供</a:t>
            </a:r>
            <a:endParaRPr lang="en-US" altLang="zh-CN" dirty="0" smtClean="0"/>
          </a:p>
          <a:p>
            <a:endParaRPr lang="en-US" altLang="zh-CN" dirty="0" smtClean="0"/>
          </a:p>
          <a:p>
            <a:r>
              <a:rPr lang="zh-CN" altLang="en-US" dirty="0" smtClean="0"/>
              <a:t>标注方式：人工标注匹配点后计算得到</a:t>
            </a:r>
            <a:r>
              <a:rPr lang="en-US" altLang="zh-CN" dirty="0" smtClean="0"/>
              <a:t>MGT</a:t>
            </a:r>
            <a:r>
              <a:rPr lang="zh-CN" altLang="en-US" dirty="0" smtClean="0"/>
              <a:t>（形变场</a:t>
            </a:r>
            <a:endParaRPr lang="en-US" altLang="zh-CN" dirty="0" smtClean="0"/>
          </a:p>
          <a:p>
            <a:r>
              <a:rPr lang="zh-CN" altLang="en-US" dirty="0" smtClean="0"/>
              <a:t>）</a:t>
            </a:r>
            <a:endParaRPr lang="en-US" altLang="zh-CN" dirty="0" smtClean="0"/>
          </a:p>
          <a:p>
            <a:endParaRPr lang="en-US" altLang="zh-CN" dirty="0" smtClean="0"/>
          </a:p>
          <a:p>
            <a:r>
              <a:rPr lang="zh-CN" altLang="en-US" dirty="0" smtClean="0"/>
              <a:t>评价指标 </a:t>
            </a:r>
            <a:r>
              <a:rPr lang="en-US" altLang="zh-CN" dirty="0" smtClean="0"/>
              <a:t>maximum error (MAE)</a:t>
            </a:r>
            <a:r>
              <a:rPr lang="zh-CN" altLang="en-US" dirty="0" smtClean="0"/>
              <a:t>：</a:t>
            </a:r>
            <a:endParaRPr lang="en-US" altLang="zh-CN" dirty="0" smtClean="0"/>
          </a:p>
          <a:p>
            <a:endParaRPr lang="en-US" altLang="zh-CN" dirty="0" smtClean="0"/>
          </a:p>
          <a:p>
            <a:endParaRPr lang="en-US" altLang="zh-CN" dirty="0" smtClean="0"/>
          </a:p>
          <a:p>
            <a:endParaRPr lang="en-US" altLang="zh-CN" dirty="0" smtClean="0"/>
          </a:p>
          <a:p>
            <a:endParaRPr lang="en-US" altLang="zh-CN" dirty="0" smtClean="0"/>
          </a:p>
          <a:p>
            <a:endParaRPr lang="en-US" altLang="zh-CN" dirty="0" smtClean="0"/>
          </a:p>
          <a:p>
            <a:r>
              <a:rPr lang="en-US" altLang="zh-CN" dirty="0" smtClean="0"/>
              <a:t>	</a:t>
            </a:r>
          </a:p>
          <a:p>
            <a:endParaRPr lang="zh-CN" altLang="en-US" dirty="0"/>
          </a:p>
        </p:txBody>
      </p:sp>
      <p:pic>
        <p:nvPicPr>
          <p:cNvPr id="14337" name="Picture 1"/>
          <p:cNvPicPr>
            <a:picLocks noChangeAspect="1" noChangeArrowheads="1"/>
          </p:cNvPicPr>
          <p:nvPr/>
        </p:nvPicPr>
        <p:blipFill>
          <a:blip r:embed="rId3" cstate="print"/>
          <a:srcRect/>
          <a:stretch>
            <a:fillRect/>
          </a:stretch>
        </p:blipFill>
        <p:spPr bwMode="auto">
          <a:xfrm>
            <a:off x="5334000" y="692696"/>
            <a:ext cx="3810000" cy="1676400"/>
          </a:xfrm>
          <a:prstGeom prst="rect">
            <a:avLst/>
          </a:prstGeom>
          <a:noFill/>
          <a:ln w="9525">
            <a:noFill/>
            <a:miter lim="800000"/>
            <a:headEnd/>
            <a:tailEnd/>
          </a:ln>
          <a:effectLst/>
        </p:spPr>
      </p:pic>
      <p:pic>
        <p:nvPicPr>
          <p:cNvPr id="14338" name="Picture 2"/>
          <p:cNvPicPr>
            <a:picLocks noChangeAspect="1" noChangeArrowheads="1"/>
          </p:cNvPicPr>
          <p:nvPr/>
        </p:nvPicPr>
        <p:blipFill>
          <a:blip r:embed="rId4" cstate="print"/>
          <a:srcRect/>
          <a:stretch>
            <a:fillRect/>
          </a:stretch>
        </p:blipFill>
        <p:spPr bwMode="auto">
          <a:xfrm>
            <a:off x="1619672" y="2852936"/>
            <a:ext cx="4133850" cy="590550"/>
          </a:xfrm>
          <a:prstGeom prst="rect">
            <a:avLst/>
          </a:prstGeom>
          <a:noFill/>
          <a:ln w="9525">
            <a:noFill/>
            <a:miter lim="800000"/>
            <a:headEnd/>
            <a:tailEnd/>
          </a:ln>
          <a:effectLst/>
        </p:spPr>
      </p:pic>
      <p:pic>
        <p:nvPicPr>
          <p:cNvPr id="14339" name="Picture 3"/>
          <p:cNvPicPr>
            <a:picLocks noChangeAspect="1" noChangeArrowheads="1"/>
          </p:cNvPicPr>
          <p:nvPr/>
        </p:nvPicPr>
        <p:blipFill>
          <a:blip r:embed="rId5" cstate="print"/>
          <a:srcRect/>
          <a:stretch>
            <a:fillRect/>
          </a:stretch>
        </p:blipFill>
        <p:spPr bwMode="auto">
          <a:xfrm>
            <a:off x="5605715" y="3532262"/>
            <a:ext cx="3538285" cy="3325738"/>
          </a:xfrm>
          <a:prstGeom prst="rect">
            <a:avLst/>
          </a:prstGeom>
          <a:noFill/>
          <a:ln w="9525">
            <a:noFill/>
            <a:miter lim="800000"/>
            <a:headEnd/>
            <a:tailEnd/>
          </a:ln>
          <a:effectLst/>
        </p:spPr>
      </p:pic>
    </p:spTree>
    <p:extLst>
      <p:ext uri="{BB962C8B-B14F-4D97-AF65-F5344CB8AC3E}">
        <p14:creationId xmlns:p14="http://schemas.microsoft.com/office/powerpoint/2010/main" xmlns="" val="1773355413"/>
      </p:ext>
    </p:extLst>
  </p:cSld>
  <p:clrMapOvr>
    <a:masterClrMapping/>
  </p:clrMapOvr>
  <p:transition spd="slow">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xmlns="" id="{36C66559-59CE-413C-9614-7741F7916FAA}"/>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0" y="0"/>
            <a:ext cx="1472312" cy="573074"/>
          </a:xfrm>
          <a:prstGeom prst="rect">
            <a:avLst/>
          </a:prstGeom>
        </p:spPr>
      </p:pic>
      <p:cxnSp>
        <p:nvCxnSpPr>
          <p:cNvPr id="12" name="直接连接符 11"/>
          <p:cNvCxnSpPr/>
          <p:nvPr/>
        </p:nvCxnSpPr>
        <p:spPr>
          <a:xfrm>
            <a:off x="0" y="620688"/>
            <a:ext cx="9144000"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4067944" y="97468"/>
            <a:ext cx="5076056" cy="523220"/>
          </a:xfrm>
          <a:prstGeom prst="rect">
            <a:avLst/>
          </a:prstGeom>
          <a:noFill/>
        </p:spPr>
        <p:txBody>
          <a:bodyPr wrap="square" rtlCol="0">
            <a:spAutoFit/>
          </a:bodyPr>
          <a:lstStyle/>
          <a:p>
            <a:pPr algn="r"/>
            <a:r>
              <a:rPr lang="zh-CN" altLang="en-US" sz="2800" b="1" dirty="0" smtClean="0"/>
              <a:t>五、实验</a:t>
            </a:r>
            <a:endParaRPr lang="zh-CN" altLang="en-US" sz="2800" b="1" dirty="0"/>
          </a:p>
        </p:txBody>
      </p:sp>
      <p:sp>
        <p:nvSpPr>
          <p:cNvPr id="7" name="TextBox 6"/>
          <p:cNvSpPr txBox="1"/>
          <p:nvPr/>
        </p:nvSpPr>
        <p:spPr>
          <a:xfrm>
            <a:off x="0" y="692696"/>
            <a:ext cx="9144000" cy="3693319"/>
          </a:xfrm>
          <a:prstGeom prst="rect">
            <a:avLst/>
          </a:prstGeom>
          <a:noFill/>
        </p:spPr>
        <p:txBody>
          <a:bodyPr wrap="square" rtlCol="0">
            <a:spAutoFit/>
          </a:bodyPr>
          <a:lstStyle/>
          <a:p>
            <a:pPr>
              <a:lnSpc>
                <a:spcPct val="150000"/>
              </a:lnSpc>
            </a:pPr>
            <a:r>
              <a:rPr lang="zh-CN" altLang="en-US" dirty="0" smtClean="0"/>
              <a:t>配置与细节：</a:t>
            </a:r>
            <a:endParaRPr lang="en-US" altLang="zh-CN" dirty="0" smtClean="0"/>
          </a:p>
          <a:p>
            <a:pPr>
              <a:lnSpc>
                <a:spcPct val="150000"/>
              </a:lnSpc>
            </a:pPr>
            <a:r>
              <a:rPr lang="en-US" altLang="zh-CN" dirty="0" smtClean="0"/>
              <a:t>1</a:t>
            </a:r>
            <a:r>
              <a:rPr lang="zh-CN" altLang="en-US" dirty="0" smtClean="0"/>
              <a:t>、三个模型串行依次训练，每个模型取验证集</a:t>
            </a:r>
            <a:r>
              <a:rPr lang="en-US" altLang="zh-CN" dirty="0" smtClean="0"/>
              <a:t>loss</a:t>
            </a:r>
            <a:r>
              <a:rPr lang="zh-CN" altLang="en-US" dirty="0" smtClean="0"/>
              <a:t>最小时的参数为最佳模型：</a:t>
            </a:r>
            <a:endParaRPr lang="en-US" altLang="zh-CN" dirty="0" smtClean="0"/>
          </a:p>
          <a:p>
            <a:pPr>
              <a:lnSpc>
                <a:spcPct val="150000"/>
              </a:lnSpc>
            </a:pPr>
            <a:r>
              <a:rPr lang="en-US" altLang="zh-CN" dirty="0" smtClean="0"/>
              <a:t>       </a:t>
            </a:r>
            <a:r>
              <a:rPr lang="zh-CN" altLang="en-US" dirty="0" smtClean="0"/>
              <a:t>血管分割模型：血管分割模块中，输入图像被</a:t>
            </a:r>
            <a:r>
              <a:rPr lang="en-US" altLang="zh-CN" dirty="0" smtClean="0"/>
              <a:t>resize</a:t>
            </a:r>
            <a:r>
              <a:rPr lang="zh-CN" altLang="en-US" dirty="0" smtClean="0"/>
              <a:t>到</a:t>
            </a:r>
            <a:r>
              <a:rPr lang="en-US" altLang="zh-CN" dirty="0" smtClean="0"/>
              <a:t>768*768</a:t>
            </a:r>
            <a:r>
              <a:rPr lang="zh-CN" altLang="en-US" dirty="0" smtClean="0"/>
              <a:t>，输入数据都为三通道。</a:t>
            </a:r>
            <a:endParaRPr lang="en-US" altLang="zh-CN" dirty="0" smtClean="0"/>
          </a:p>
          <a:p>
            <a:pPr>
              <a:lnSpc>
                <a:spcPct val="150000"/>
              </a:lnSpc>
            </a:pPr>
            <a:r>
              <a:rPr lang="en-US" altLang="zh-CN" dirty="0" smtClean="0"/>
              <a:t>       </a:t>
            </a:r>
            <a:r>
              <a:rPr lang="zh-CN" altLang="en-US" dirty="0" smtClean="0"/>
              <a:t>特征点检测特征生成模型：</a:t>
            </a:r>
            <a:r>
              <a:rPr lang="en-US" altLang="zh-CN" dirty="0" smtClean="0"/>
              <a:t>patch</a:t>
            </a:r>
            <a:r>
              <a:rPr lang="zh-CN" altLang="en-US" dirty="0" smtClean="0"/>
              <a:t>大小为</a:t>
            </a:r>
            <a:r>
              <a:rPr lang="en-US" altLang="zh-CN" dirty="0" smtClean="0"/>
              <a:t>256*256</a:t>
            </a:r>
            <a:r>
              <a:rPr lang="zh-CN" altLang="en-US" dirty="0" smtClean="0"/>
              <a:t>，冻结特征点检测模块，只训练特征生成模块</a:t>
            </a:r>
            <a:endParaRPr lang="en-US" altLang="zh-CN" dirty="0" smtClean="0"/>
          </a:p>
          <a:p>
            <a:pPr>
              <a:lnSpc>
                <a:spcPct val="150000"/>
              </a:lnSpc>
            </a:pPr>
            <a:r>
              <a:rPr lang="en-US" altLang="zh-CN" dirty="0" smtClean="0"/>
              <a:t>       </a:t>
            </a:r>
            <a:r>
              <a:rPr lang="zh-CN" altLang="en-US" dirty="0" smtClean="0"/>
              <a:t>异常点排除：在之前的训练好的血管分割以及特征点检测与特征生成模型的基础上进行训练。</a:t>
            </a:r>
            <a:endParaRPr lang="en-US" altLang="zh-CN" dirty="0" smtClean="0"/>
          </a:p>
          <a:p>
            <a:pPr>
              <a:lnSpc>
                <a:spcPct val="150000"/>
              </a:lnSpc>
            </a:pPr>
            <a:r>
              <a:rPr lang="en-US" altLang="zh-CN" dirty="0" smtClean="0"/>
              <a:t>2</a:t>
            </a:r>
            <a:r>
              <a:rPr lang="zh-CN" altLang="en-US" dirty="0" smtClean="0"/>
              <a:t>、超参数配置</a:t>
            </a:r>
            <a:endParaRPr lang="en-US" altLang="zh-CN" dirty="0" smtClean="0"/>
          </a:p>
          <a:p>
            <a:r>
              <a:rPr lang="en-US" altLang="zh-CN" dirty="0" smtClean="0"/>
              <a:t>       </a:t>
            </a:r>
          </a:p>
        </p:txBody>
      </p:sp>
      <p:graphicFrame>
        <p:nvGraphicFramePr>
          <p:cNvPr id="11" name="表格 10"/>
          <p:cNvGraphicFramePr>
            <a:graphicFrameLocks noGrp="1"/>
          </p:cNvGraphicFramePr>
          <p:nvPr/>
        </p:nvGraphicFramePr>
        <p:xfrm>
          <a:off x="755576" y="4149080"/>
          <a:ext cx="7560840" cy="741680"/>
        </p:xfrm>
        <a:graphic>
          <a:graphicData uri="http://schemas.openxmlformats.org/drawingml/2006/table">
            <a:tbl>
              <a:tblPr firstRow="1" bandRow="1">
                <a:tableStyleId>{5C22544A-7EE6-4342-B048-85BDC9FD1C3A}</a:tableStyleId>
              </a:tblPr>
              <a:tblGrid>
                <a:gridCol w="1260140"/>
                <a:gridCol w="1260140"/>
                <a:gridCol w="1260140"/>
                <a:gridCol w="1260140"/>
                <a:gridCol w="1260140"/>
                <a:gridCol w="1260140"/>
              </a:tblGrid>
              <a:tr h="370840">
                <a:tc>
                  <a:txBody>
                    <a:bodyPr/>
                    <a:lstStyle/>
                    <a:p>
                      <a:endParaRPr lang="zh-CN" altLang="en-US" dirty="0"/>
                    </a:p>
                  </a:txBody>
                  <a:tcPr/>
                </a:tc>
                <a:tc>
                  <a:txBody>
                    <a:bodyPr/>
                    <a:lstStyle/>
                    <a:p>
                      <a:r>
                        <a:rPr lang="el-GR" altLang="zh-CN" dirty="0" smtClean="0"/>
                        <a:t>λ</a:t>
                      </a:r>
                      <a:r>
                        <a:rPr lang="en-US" altLang="zh-CN" dirty="0" smtClean="0"/>
                        <a:t>style</a:t>
                      </a:r>
                      <a:endParaRPr lang="zh-CN" altLang="en-US" dirty="0"/>
                    </a:p>
                  </a:txBody>
                  <a:tcPr/>
                </a:tc>
                <a:tc>
                  <a:txBody>
                    <a:bodyPr/>
                    <a:lstStyle/>
                    <a:p>
                      <a:r>
                        <a:rPr lang="el-GR" altLang="zh-CN" dirty="0" smtClean="0"/>
                        <a:t>λ</a:t>
                      </a:r>
                      <a:r>
                        <a:rPr lang="en-US" altLang="zh-CN" dirty="0" smtClean="0"/>
                        <a:t>self</a:t>
                      </a:r>
                      <a:endParaRPr lang="zh-CN" altLang="en-US" dirty="0"/>
                    </a:p>
                  </a:txBody>
                  <a:tcPr/>
                </a:tc>
                <a:tc>
                  <a:txBody>
                    <a:bodyPr/>
                    <a:lstStyle/>
                    <a:p>
                      <a:r>
                        <a:rPr lang="el-GR" altLang="zh-CN" dirty="0" smtClean="0"/>
                        <a:t>λ</a:t>
                      </a:r>
                      <a:r>
                        <a:rPr lang="en-US" altLang="zh-CN" dirty="0" err="1" smtClean="0"/>
                        <a:t>reg</a:t>
                      </a:r>
                      <a:endParaRPr lang="zh-CN" altLang="en-US" dirty="0"/>
                    </a:p>
                  </a:txBody>
                  <a:tcPr/>
                </a:tc>
                <a:tc>
                  <a:txBody>
                    <a:bodyPr/>
                    <a:lstStyle/>
                    <a:p>
                      <a:r>
                        <a:rPr lang="zh-CN" altLang="en-US" dirty="0" smtClean="0"/>
                        <a:t>学习率</a:t>
                      </a:r>
                      <a:endParaRPr lang="zh-CN" altLang="en-US" dirty="0"/>
                    </a:p>
                  </a:txBody>
                  <a:tcPr/>
                </a:tc>
                <a:tc>
                  <a:txBody>
                    <a:bodyPr/>
                    <a:lstStyle/>
                    <a:p>
                      <a:r>
                        <a:rPr lang="en-US" altLang="zh-CN" dirty="0" err="1" smtClean="0"/>
                        <a:t>batchsize</a:t>
                      </a:r>
                      <a:endParaRPr lang="zh-CN" altLang="en-US" dirty="0"/>
                    </a:p>
                  </a:txBody>
                  <a:tcPr/>
                </a:tc>
              </a:tr>
              <a:tr h="370840">
                <a:tc>
                  <a:txBody>
                    <a:bodyPr/>
                    <a:lstStyle/>
                    <a:p>
                      <a:r>
                        <a:rPr lang="en-US" altLang="zh-CN" dirty="0" smtClean="0"/>
                        <a:t>I</a:t>
                      </a:r>
                      <a:endParaRPr lang="zh-CN" altLang="en-US" dirty="0"/>
                    </a:p>
                  </a:txBody>
                  <a:tcPr/>
                </a:tc>
                <a:tc>
                  <a:txBody>
                    <a:bodyPr/>
                    <a:lstStyle/>
                    <a:p>
                      <a:r>
                        <a:rPr lang="en-US" altLang="zh-CN" dirty="0" smtClean="0"/>
                        <a:t>1</a:t>
                      </a:r>
                      <a:endParaRPr lang="zh-CN" altLang="en-US" dirty="0"/>
                    </a:p>
                  </a:txBody>
                  <a:tcPr/>
                </a:tc>
                <a:tc>
                  <a:txBody>
                    <a:bodyPr/>
                    <a:lstStyle/>
                    <a:p>
                      <a:r>
                        <a:rPr lang="en-US" altLang="zh-CN" dirty="0" smtClean="0"/>
                        <a:t>1e-4</a:t>
                      </a:r>
                      <a:endParaRPr lang="zh-CN" altLang="en-US" dirty="0"/>
                    </a:p>
                  </a:txBody>
                  <a:tcPr/>
                </a:tc>
                <a:tc>
                  <a:txBody>
                    <a:bodyPr/>
                    <a:lstStyle/>
                    <a:p>
                      <a:r>
                        <a:rPr lang="en-US" altLang="zh-CN" dirty="0" smtClean="0"/>
                        <a:t>1e-3</a:t>
                      </a:r>
                      <a:endParaRPr lang="zh-CN" altLang="en-US" dirty="0"/>
                    </a:p>
                  </a:txBody>
                  <a:tcPr/>
                </a:tc>
                <a:tc>
                  <a:txBody>
                    <a:bodyPr/>
                    <a:lstStyle/>
                    <a:p>
                      <a:r>
                        <a:rPr lang="en-US" altLang="zh-CN" dirty="0" smtClean="0"/>
                        <a:t>1e-4</a:t>
                      </a:r>
                      <a:endParaRPr lang="zh-CN" altLang="en-US" dirty="0"/>
                    </a:p>
                  </a:txBody>
                  <a:tcPr/>
                </a:tc>
                <a:tc>
                  <a:txBody>
                    <a:bodyPr/>
                    <a:lstStyle/>
                    <a:p>
                      <a:r>
                        <a:rPr lang="en-US" altLang="zh-CN" dirty="0" smtClean="0"/>
                        <a:t>1</a:t>
                      </a:r>
                      <a:endParaRPr lang="zh-CN" altLang="en-US" dirty="0"/>
                    </a:p>
                  </a:txBody>
                  <a:tcPr/>
                </a:tc>
              </a:tr>
            </a:tbl>
          </a:graphicData>
        </a:graphic>
      </p:graphicFrame>
      <p:graphicFrame>
        <p:nvGraphicFramePr>
          <p:cNvPr id="13" name="表格 12"/>
          <p:cNvGraphicFramePr>
            <a:graphicFrameLocks noGrp="1"/>
          </p:cNvGraphicFramePr>
          <p:nvPr/>
        </p:nvGraphicFramePr>
        <p:xfrm>
          <a:off x="755576" y="5013176"/>
          <a:ext cx="7560840" cy="741680"/>
        </p:xfrm>
        <a:graphic>
          <a:graphicData uri="http://schemas.openxmlformats.org/drawingml/2006/table">
            <a:tbl>
              <a:tblPr firstRow="1" bandRow="1">
                <a:tableStyleId>{5C22544A-7EE6-4342-B048-85BDC9FD1C3A}</a:tableStyleId>
              </a:tblPr>
              <a:tblGrid>
                <a:gridCol w="1260140"/>
                <a:gridCol w="1260140"/>
                <a:gridCol w="1260140"/>
                <a:gridCol w="1260140"/>
                <a:gridCol w="1260140"/>
                <a:gridCol w="1260140"/>
              </a:tblGrid>
              <a:tr h="370840">
                <a:tc>
                  <a:txBody>
                    <a:bodyPr/>
                    <a:lstStyle/>
                    <a:p>
                      <a:endParaRPr lang="zh-CN" altLang="en-US" dirty="0"/>
                    </a:p>
                  </a:txBody>
                  <a:tcPr/>
                </a:tc>
                <a:tc>
                  <a:txBody>
                    <a:bodyPr/>
                    <a:lstStyle/>
                    <a:p>
                      <a:r>
                        <a:rPr lang="en-US" altLang="zh-CN" dirty="0" smtClean="0"/>
                        <a:t>m p</a:t>
                      </a:r>
                      <a:endParaRPr lang="zh-CN" altLang="en-US" dirty="0"/>
                    </a:p>
                  </a:txBody>
                  <a:tcPr/>
                </a:tc>
                <a:tc>
                  <a:txBody>
                    <a:bodyPr/>
                    <a:lstStyle/>
                    <a:p>
                      <a:r>
                        <a:rPr lang="en-US" altLang="zh-CN" dirty="0" err="1" smtClean="0"/>
                        <a:t>mn</a:t>
                      </a:r>
                      <a:endParaRPr lang="zh-CN" altLang="en-US" dirty="0"/>
                    </a:p>
                  </a:txBody>
                  <a:tcPr/>
                </a:tc>
                <a:tc>
                  <a:txBody>
                    <a:bodyPr/>
                    <a:lstStyle/>
                    <a:p>
                      <a:r>
                        <a:rPr lang="el-GR" altLang="zh-CN" dirty="0" smtClean="0"/>
                        <a:t>λ</a:t>
                      </a:r>
                      <a:r>
                        <a:rPr lang="en-US" altLang="zh-CN" dirty="0" smtClean="0"/>
                        <a:t>d</a:t>
                      </a:r>
                      <a:endParaRPr lang="zh-CN" altLang="en-US" dirty="0"/>
                    </a:p>
                  </a:txBody>
                  <a:tcPr/>
                </a:tc>
                <a:tc>
                  <a:txBody>
                    <a:bodyPr/>
                    <a:lstStyle/>
                    <a:p>
                      <a:r>
                        <a:rPr lang="zh-CN" altLang="en-US" dirty="0" smtClean="0"/>
                        <a:t>学习率</a:t>
                      </a:r>
                      <a:endParaRPr lang="zh-CN" altLang="en-US" dirty="0"/>
                    </a:p>
                  </a:txBody>
                  <a:tcPr/>
                </a:tc>
                <a:tc>
                  <a:txBody>
                    <a:bodyPr/>
                    <a:lstStyle/>
                    <a:p>
                      <a:r>
                        <a:rPr lang="en-US" altLang="zh-CN" dirty="0" err="1" smtClean="0"/>
                        <a:t>batchsize</a:t>
                      </a:r>
                      <a:endParaRPr lang="zh-CN" altLang="en-US" dirty="0"/>
                    </a:p>
                  </a:txBody>
                  <a:tcPr/>
                </a:tc>
              </a:tr>
              <a:tr h="370840">
                <a:tc>
                  <a:txBody>
                    <a:bodyPr/>
                    <a:lstStyle/>
                    <a:p>
                      <a:r>
                        <a:rPr lang="en-US" altLang="zh-CN" dirty="0" smtClean="0"/>
                        <a:t>II</a:t>
                      </a:r>
                      <a:endParaRPr lang="zh-CN" altLang="en-US" dirty="0"/>
                    </a:p>
                  </a:txBody>
                  <a:tcPr/>
                </a:tc>
                <a:tc>
                  <a:txBody>
                    <a:bodyPr/>
                    <a:lstStyle/>
                    <a:p>
                      <a:r>
                        <a:rPr lang="en-US" altLang="zh-CN" dirty="0" smtClean="0"/>
                        <a:t>1</a:t>
                      </a:r>
                      <a:endParaRPr lang="zh-CN" altLang="en-US" dirty="0"/>
                    </a:p>
                  </a:txBody>
                  <a:tcPr/>
                </a:tc>
                <a:tc>
                  <a:txBody>
                    <a:bodyPr/>
                    <a:lstStyle/>
                    <a:p>
                      <a:r>
                        <a:rPr lang="en-US" altLang="zh-CN" dirty="0" smtClean="0"/>
                        <a:t>0.2</a:t>
                      </a:r>
                      <a:endParaRPr lang="zh-CN" altLang="en-US" dirty="0"/>
                    </a:p>
                  </a:txBody>
                  <a:tcPr/>
                </a:tc>
                <a:tc>
                  <a:txBody>
                    <a:bodyPr/>
                    <a:lstStyle/>
                    <a:p>
                      <a:r>
                        <a:rPr lang="en-US" altLang="zh-CN" dirty="0" smtClean="0"/>
                        <a:t>250</a:t>
                      </a:r>
                      <a:endParaRPr lang="zh-CN" altLang="en-US" dirty="0"/>
                    </a:p>
                  </a:txBody>
                  <a:tcPr/>
                </a:tc>
                <a:tc>
                  <a:txBody>
                    <a:bodyPr/>
                    <a:lstStyle/>
                    <a:p>
                      <a:r>
                        <a:rPr lang="en-US" altLang="zh-CN" dirty="0" smtClean="0"/>
                        <a:t>1e-4</a:t>
                      </a:r>
                      <a:endParaRPr lang="zh-CN" altLang="en-US" dirty="0"/>
                    </a:p>
                  </a:txBody>
                  <a:tcPr/>
                </a:tc>
                <a:tc>
                  <a:txBody>
                    <a:bodyPr/>
                    <a:lstStyle/>
                    <a:p>
                      <a:r>
                        <a:rPr lang="en-US" altLang="zh-CN" dirty="0" smtClean="0"/>
                        <a:t>2</a:t>
                      </a:r>
                      <a:endParaRPr lang="zh-CN" altLang="en-US" dirty="0"/>
                    </a:p>
                  </a:txBody>
                  <a:tcPr/>
                </a:tc>
              </a:tr>
            </a:tbl>
          </a:graphicData>
        </a:graphic>
      </p:graphicFrame>
      <p:graphicFrame>
        <p:nvGraphicFramePr>
          <p:cNvPr id="14" name="表格 13"/>
          <p:cNvGraphicFramePr>
            <a:graphicFrameLocks noGrp="1"/>
          </p:cNvGraphicFramePr>
          <p:nvPr/>
        </p:nvGraphicFramePr>
        <p:xfrm>
          <a:off x="755576" y="5877272"/>
          <a:ext cx="7560840" cy="741680"/>
        </p:xfrm>
        <a:graphic>
          <a:graphicData uri="http://schemas.openxmlformats.org/drawingml/2006/table">
            <a:tbl>
              <a:tblPr firstRow="1" bandRow="1">
                <a:tableStyleId>{5C22544A-7EE6-4342-B048-85BDC9FD1C3A}</a:tableStyleId>
              </a:tblPr>
              <a:tblGrid>
                <a:gridCol w="1260140"/>
                <a:gridCol w="1260140"/>
                <a:gridCol w="1260140"/>
                <a:gridCol w="1260140"/>
                <a:gridCol w="1260140"/>
                <a:gridCol w="1260140"/>
              </a:tblGrid>
              <a:tr h="370840">
                <a:tc>
                  <a:txBody>
                    <a:bodyPr/>
                    <a:lstStyle/>
                    <a:p>
                      <a:endParaRPr lang="zh-CN" altLang="en-US" dirty="0"/>
                    </a:p>
                  </a:txBody>
                  <a:tcPr/>
                </a:tc>
                <a:tc>
                  <a:txBody>
                    <a:bodyPr/>
                    <a:lstStyle/>
                    <a:p>
                      <a:r>
                        <a:rPr lang="el-GR" altLang="zh-CN" dirty="0" smtClean="0"/>
                        <a:t>λ</a:t>
                      </a:r>
                      <a:r>
                        <a:rPr lang="en-US" altLang="zh-CN" dirty="0" smtClean="0"/>
                        <a:t>class</a:t>
                      </a:r>
                      <a:endParaRPr lang="zh-CN" altLang="en-US" dirty="0"/>
                    </a:p>
                  </a:txBody>
                  <a:tcPr/>
                </a:tc>
                <a:tc>
                  <a:txBody>
                    <a:bodyPr/>
                    <a:lstStyle/>
                    <a:p>
                      <a:r>
                        <a:rPr lang="el-GR" altLang="zh-CN" dirty="0" smtClean="0"/>
                        <a:t>λ</a:t>
                      </a:r>
                      <a:r>
                        <a:rPr lang="en-US" altLang="zh-CN" dirty="0" smtClean="0"/>
                        <a:t>matrix</a:t>
                      </a:r>
                      <a:endParaRPr lang="zh-CN" altLang="en-US" dirty="0"/>
                    </a:p>
                  </a:txBody>
                  <a:tcPr/>
                </a:tc>
                <a:tc>
                  <a:txBody>
                    <a:bodyPr/>
                    <a:lstStyle/>
                    <a:p>
                      <a:r>
                        <a:rPr lang="el-GR" altLang="zh-CN" dirty="0" smtClean="0"/>
                        <a:t>λ</a:t>
                      </a:r>
                      <a:r>
                        <a:rPr lang="en-US" altLang="zh-CN" dirty="0" smtClean="0"/>
                        <a:t>Dice</a:t>
                      </a:r>
                      <a:endParaRPr lang="zh-CN" altLang="en-US" dirty="0"/>
                    </a:p>
                  </a:txBody>
                  <a:tcPr/>
                </a:tc>
                <a:tc>
                  <a:txBody>
                    <a:bodyPr/>
                    <a:lstStyle/>
                    <a:p>
                      <a:r>
                        <a:rPr lang="zh-CN" altLang="en-US" dirty="0" smtClean="0"/>
                        <a:t>学习率</a:t>
                      </a:r>
                      <a:endParaRPr lang="zh-CN" altLang="en-US" dirty="0"/>
                    </a:p>
                  </a:txBody>
                  <a:tcPr/>
                </a:tc>
                <a:tc>
                  <a:txBody>
                    <a:bodyPr/>
                    <a:lstStyle/>
                    <a:p>
                      <a:r>
                        <a:rPr lang="en-US" altLang="zh-CN" dirty="0" err="1" smtClean="0"/>
                        <a:t>batchsize</a:t>
                      </a:r>
                      <a:endParaRPr lang="zh-CN" altLang="en-US" dirty="0"/>
                    </a:p>
                  </a:txBody>
                  <a:tcPr/>
                </a:tc>
              </a:tr>
              <a:tr h="370840">
                <a:tc>
                  <a:txBody>
                    <a:bodyPr/>
                    <a:lstStyle/>
                    <a:p>
                      <a:r>
                        <a:rPr lang="en-US" altLang="zh-CN" dirty="0" smtClean="0"/>
                        <a:t>II</a:t>
                      </a:r>
                      <a:endParaRPr lang="zh-CN" altLang="en-US" dirty="0"/>
                    </a:p>
                  </a:txBody>
                  <a:tcPr/>
                </a:tc>
                <a:tc>
                  <a:txBody>
                    <a:bodyPr/>
                    <a:lstStyle/>
                    <a:p>
                      <a:r>
                        <a:rPr lang="en-US" altLang="zh-CN" dirty="0" smtClean="0"/>
                        <a:t>1</a:t>
                      </a:r>
                      <a:endParaRPr lang="zh-CN" altLang="en-US" dirty="0"/>
                    </a:p>
                  </a:txBody>
                  <a:tcPr/>
                </a:tc>
                <a:tc>
                  <a:txBody>
                    <a:bodyPr/>
                    <a:lstStyle/>
                    <a:p>
                      <a:r>
                        <a:rPr lang="en-US" altLang="zh-CN" dirty="0" smtClean="0"/>
                        <a:t>0.1</a:t>
                      </a:r>
                      <a:endParaRPr lang="zh-CN" altLang="en-US" dirty="0"/>
                    </a:p>
                  </a:txBody>
                  <a:tcPr/>
                </a:tc>
                <a:tc>
                  <a:txBody>
                    <a:bodyPr/>
                    <a:lstStyle/>
                    <a:p>
                      <a:r>
                        <a:rPr lang="en-US" altLang="zh-CN" dirty="0" smtClean="0"/>
                        <a:t>0.1</a:t>
                      </a:r>
                      <a:endParaRPr lang="zh-CN" altLang="en-US" dirty="0"/>
                    </a:p>
                  </a:txBody>
                  <a:tcPr/>
                </a:tc>
                <a:tc>
                  <a:txBody>
                    <a:bodyPr/>
                    <a:lstStyle/>
                    <a:p>
                      <a:r>
                        <a:rPr lang="en-US" altLang="zh-CN" dirty="0" smtClean="0"/>
                        <a:t>1e-4</a:t>
                      </a:r>
                      <a:endParaRPr lang="zh-CN" altLang="en-US" dirty="0"/>
                    </a:p>
                  </a:txBody>
                  <a:tcPr/>
                </a:tc>
                <a:tc>
                  <a:txBody>
                    <a:bodyPr/>
                    <a:lstStyle/>
                    <a:p>
                      <a:r>
                        <a:rPr lang="en-US" altLang="zh-CN" dirty="0" smtClean="0"/>
                        <a:t>32</a:t>
                      </a:r>
                      <a:endParaRPr lang="zh-CN" altLang="en-US" dirty="0"/>
                    </a:p>
                  </a:txBody>
                  <a:tcPr/>
                </a:tc>
              </a:tr>
            </a:tbl>
          </a:graphicData>
        </a:graphic>
      </p:graphicFrame>
    </p:spTree>
    <p:extLst>
      <p:ext uri="{BB962C8B-B14F-4D97-AF65-F5344CB8AC3E}">
        <p14:creationId xmlns:p14="http://schemas.microsoft.com/office/powerpoint/2010/main" xmlns="" val="1773355413"/>
      </p:ext>
    </p:extLst>
  </p:cSld>
  <p:clrMapOvr>
    <a:masterClrMapping/>
  </p:clrMapOvr>
  <p:transition spd="slow">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xmlns="" id="{36C66559-59CE-413C-9614-7741F7916FAA}"/>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0" y="0"/>
            <a:ext cx="1472312" cy="573074"/>
          </a:xfrm>
          <a:prstGeom prst="rect">
            <a:avLst/>
          </a:prstGeom>
        </p:spPr>
      </p:pic>
      <p:cxnSp>
        <p:nvCxnSpPr>
          <p:cNvPr id="12" name="直接连接符 11"/>
          <p:cNvCxnSpPr/>
          <p:nvPr/>
        </p:nvCxnSpPr>
        <p:spPr>
          <a:xfrm>
            <a:off x="0" y="620688"/>
            <a:ext cx="9144000"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4067944" y="97468"/>
            <a:ext cx="5076056" cy="523220"/>
          </a:xfrm>
          <a:prstGeom prst="rect">
            <a:avLst/>
          </a:prstGeom>
          <a:noFill/>
        </p:spPr>
        <p:txBody>
          <a:bodyPr wrap="square" rtlCol="0">
            <a:spAutoFit/>
          </a:bodyPr>
          <a:lstStyle/>
          <a:p>
            <a:pPr algn="r"/>
            <a:r>
              <a:rPr lang="zh-CN" altLang="en-US" sz="2800" b="1" dirty="0" smtClean="0"/>
              <a:t>五、实验</a:t>
            </a:r>
            <a:endParaRPr lang="zh-CN" altLang="en-US" sz="2800" b="1" dirty="0"/>
          </a:p>
        </p:txBody>
      </p:sp>
      <p:pic>
        <p:nvPicPr>
          <p:cNvPr id="35842" name="Picture 2"/>
          <p:cNvPicPr>
            <a:picLocks noChangeAspect="1" noChangeArrowheads="1"/>
          </p:cNvPicPr>
          <p:nvPr/>
        </p:nvPicPr>
        <p:blipFill>
          <a:blip r:embed="rId3" cstate="print"/>
          <a:srcRect/>
          <a:stretch>
            <a:fillRect/>
          </a:stretch>
        </p:blipFill>
        <p:spPr bwMode="auto">
          <a:xfrm>
            <a:off x="0" y="1196752"/>
            <a:ext cx="5219700" cy="1333500"/>
          </a:xfrm>
          <a:prstGeom prst="rect">
            <a:avLst/>
          </a:prstGeom>
          <a:noFill/>
          <a:ln w="9525">
            <a:noFill/>
            <a:miter lim="800000"/>
            <a:headEnd/>
            <a:tailEnd/>
          </a:ln>
        </p:spPr>
      </p:pic>
      <p:pic>
        <p:nvPicPr>
          <p:cNvPr id="35843" name="Picture 3"/>
          <p:cNvPicPr>
            <a:picLocks noChangeAspect="1" noChangeArrowheads="1"/>
          </p:cNvPicPr>
          <p:nvPr/>
        </p:nvPicPr>
        <p:blipFill>
          <a:blip r:embed="rId4" cstate="print"/>
          <a:srcRect/>
          <a:stretch>
            <a:fillRect/>
          </a:stretch>
        </p:blipFill>
        <p:spPr bwMode="auto">
          <a:xfrm>
            <a:off x="224296" y="3645024"/>
            <a:ext cx="8919704" cy="2543944"/>
          </a:xfrm>
          <a:prstGeom prst="rect">
            <a:avLst/>
          </a:prstGeom>
          <a:noFill/>
          <a:ln w="9525">
            <a:noFill/>
            <a:miter lim="800000"/>
            <a:headEnd/>
            <a:tailEnd/>
          </a:ln>
        </p:spPr>
      </p:pic>
      <p:sp>
        <p:nvSpPr>
          <p:cNvPr id="11" name="TextBox 10"/>
          <p:cNvSpPr txBox="1"/>
          <p:nvPr/>
        </p:nvSpPr>
        <p:spPr>
          <a:xfrm>
            <a:off x="0" y="836712"/>
            <a:ext cx="7452320" cy="369332"/>
          </a:xfrm>
          <a:prstGeom prst="rect">
            <a:avLst/>
          </a:prstGeom>
          <a:noFill/>
        </p:spPr>
        <p:txBody>
          <a:bodyPr wrap="square" rtlCol="0">
            <a:spAutoFit/>
          </a:bodyPr>
          <a:lstStyle/>
          <a:p>
            <a:r>
              <a:rPr lang="zh-CN" altLang="en-US" dirty="0" smtClean="0"/>
              <a:t>基于学习的配准在不同</a:t>
            </a:r>
            <a:r>
              <a:rPr lang="en-US" altLang="zh-CN" dirty="0" smtClean="0"/>
              <a:t>MAE</a:t>
            </a:r>
            <a:r>
              <a:rPr lang="zh-CN" altLang="en-US" dirty="0" smtClean="0"/>
              <a:t>阈值下的表现</a:t>
            </a:r>
            <a:endParaRPr lang="zh-CN" altLang="en-US" dirty="0"/>
          </a:p>
        </p:txBody>
      </p:sp>
      <p:sp>
        <p:nvSpPr>
          <p:cNvPr id="13" name="TextBox 12"/>
          <p:cNvSpPr txBox="1"/>
          <p:nvPr/>
        </p:nvSpPr>
        <p:spPr>
          <a:xfrm>
            <a:off x="251520" y="2852936"/>
            <a:ext cx="8496944" cy="923330"/>
          </a:xfrm>
          <a:prstGeom prst="rect">
            <a:avLst/>
          </a:prstGeom>
          <a:noFill/>
        </p:spPr>
        <p:txBody>
          <a:bodyPr wrap="square" rtlCol="0">
            <a:spAutoFit/>
          </a:bodyPr>
          <a:lstStyle/>
          <a:p>
            <a:pPr>
              <a:lnSpc>
                <a:spcPct val="150000"/>
              </a:lnSpc>
            </a:pPr>
            <a:r>
              <a:rPr lang="zh-CN" altLang="en-US" dirty="0" smtClean="0"/>
              <a:t>作者的对比实验，                记为成功；上三个为传统方法，中间为基于学习的方法 ，最后两个方法是作者之前的工作。</a:t>
            </a:r>
            <a:endParaRPr lang="zh-CN" altLang="en-US" dirty="0"/>
          </a:p>
        </p:txBody>
      </p:sp>
      <p:pic>
        <p:nvPicPr>
          <p:cNvPr id="35844" name="Picture 4"/>
          <p:cNvPicPr>
            <a:picLocks noChangeAspect="1" noChangeArrowheads="1"/>
          </p:cNvPicPr>
          <p:nvPr/>
        </p:nvPicPr>
        <p:blipFill>
          <a:blip r:embed="rId5" cstate="print"/>
          <a:srcRect/>
          <a:stretch>
            <a:fillRect/>
          </a:stretch>
        </p:blipFill>
        <p:spPr bwMode="auto">
          <a:xfrm>
            <a:off x="2051720" y="2996952"/>
            <a:ext cx="936104" cy="248653"/>
          </a:xfrm>
          <a:prstGeom prst="rect">
            <a:avLst/>
          </a:prstGeom>
          <a:noFill/>
          <a:ln w="9525">
            <a:noFill/>
            <a:miter lim="800000"/>
            <a:headEnd/>
            <a:tailEnd/>
          </a:ln>
          <a:effectLst/>
        </p:spPr>
      </p:pic>
    </p:spTree>
    <p:extLst>
      <p:ext uri="{BB962C8B-B14F-4D97-AF65-F5344CB8AC3E}">
        <p14:creationId xmlns:p14="http://schemas.microsoft.com/office/powerpoint/2010/main" xmlns="" val="1773355413"/>
      </p:ext>
    </p:extLst>
  </p:cSld>
  <p:clrMapOvr>
    <a:masterClrMapping/>
  </p:clrMapOvr>
  <p:transition spd="slow">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xmlns="" id="{36C66559-59CE-413C-9614-7741F7916FAA}"/>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0" y="0"/>
            <a:ext cx="1472312" cy="573074"/>
          </a:xfrm>
          <a:prstGeom prst="rect">
            <a:avLst/>
          </a:prstGeom>
        </p:spPr>
      </p:pic>
      <p:cxnSp>
        <p:nvCxnSpPr>
          <p:cNvPr id="12" name="直接连接符 11"/>
          <p:cNvCxnSpPr/>
          <p:nvPr/>
        </p:nvCxnSpPr>
        <p:spPr>
          <a:xfrm>
            <a:off x="0" y="620688"/>
            <a:ext cx="9144000"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4067944" y="97468"/>
            <a:ext cx="5076056" cy="523220"/>
          </a:xfrm>
          <a:prstGeom prst="rect">
            <a:avLst/>
          </a:prstGeom>
          <a:noFill/>
        </p:spPr>
        <p:txBody>
          <a:bodyPr wrap="square" rtlCol="0">
            <a:spAutoFit/>
          </a:bodyPr>
          <a:lstStyle/>
          <a:p>
            <a:pPr algn="r"/>
            <a:r>
              <a:rPr lang="zh-CN" altLang="en-US" sz="2800" b="1" dirty="0" smtClean="0"/>
              <a:t>五、实验</a:t>
            </a:r>
            <a:endParaRPr lang="zh-CN" altLang="en-US" sz="2800" b="1" dirty="0"/>
          </a:p>
        </p:txBody>
      </p:sp>
      <p:sp>
        <p:nvSpPr>
          <p:cNvPr id="10" name="TextBox 9"/>
          <p:cNvSpPr txBox="1"/>
          <p:nvPr/>
        </p:nvSpPr>
        <p:spPr>
          <a:xfrm>
            <a:off x="0" y="4365104"/>
            <a:ext cx="9036496" cy="875881"/>
          </a:xfrm>
          <a:prstGeom prst="rect">
            <a:avLst/>
          </a:prstGeom>
          <a:noFill/>
        </p:spPr>
        <p:txBody>
          <a:bodyPr wrap="square" rtlCol="0">
            <a:spAutoFit/>
          </a:bodyPr>
          <a:lstStyle/>
          <a:p>
            <a:pPr>
              <a:lnSpc>
                <a:spcPct val="150000"/>
              </a:lnSpc>
            </a:pPr>
            <a:r>
              <a:rPr lang="zh-CN" altLang="en-US" dirty="0" smtClean="0"/>
              <a:t>实验结果说明，传统的基于学习的方法无法对眼底跨模态数据进行配准；本文提出的方法性能优于传统的方法，</a:t>
            </a:r>
            <a:r>
              <a:rPr lang="en-US" altLang="zh-CN" dirty="0" smtClean="0"/>
              <a:t>outliner reject </a:t>
            </a:r>
            <a:r>
              <a:rPr lang="zh-CN" altLang="en-US" dirty="0" smtClean="0"/>
              <a:t>网络性能优于传统的</a:t>
            </a:r>
            <a:r>
              <a:rPr lang="en-US" altLang="zh-CN" dirty="0" smtClean="0"/>
              <a:t>outliner</a:t>
            </a:r>
            <a:r>
              <a:rPr lang="zh-CN" altLang="en-US" dirty="0" smtClean="0"/>
              <a:t> </a:t>
            </a:r>
            <a:r>
              <a:rPr lang="en-US" altLang="zh-CN" dirty="0" smtClean="0"/>
              <a:t>reject</a:t>
            </a:r>
            <a:r>
              <a:rPr lang="zh-CN" altLang="en-US" dirty="0" smtClean="0"/>
              <a:t>算法。</a:t>
            </a:r>
            <a:endParaRPr lang="zh-CN" altLang="en-US" dirty="0"/>
          </a:p>
        </p:txBody>
      </p:sp>
      <p:sp>
        <p:nvSpPr>
          <p:cNvPr id="14" name="TextBox 13"/>
          <p:cNvSpPr txBox="1"/>
          <p:nvPr/>
        </p:nvSpPr>
        <p:spPr>
          <a:xfrm>
            <a:off x="0" y="692696"/>
            <a:ext cx="9144000" cy="369332"/>
          </a:xfrm>
          <a:prstGeom prst="rect">
            <a:avLst/>
          </a:prstGeom>
          <a:noFill/>
        </p:spPr>
        <p:txBody>
          <a:bodyPr wrap="square" rtlCol="0">
            <a:spAutoFit/>
          </a:bodyPr>
          <a:lstStyle/>
          <a:p>
            <a:r>
              <a:rPr lang="zh-CN" altLang="en-US" dirty="0" smtClean="0"/>
              <a:t>在另一个公开数据集上的表现</a:t>
            </a:r>
            <a:endParaRPr lang="zh-CN" altLang="en-US" dirty="0"/>
          </a:p>
        </p:txBody>
      </p:sp>
      <p:pic>
        <p:nvPicPr>
          <p:cNvPr id="36866" name="Picture 2"/>
          <p:cNvPicPr>
            <a:picLocks noChangeAspect="1" noChangeArrowheads="1"/>
          </p:cNvPicPr>
          <p:nvPr/>
        </p:nvPicPr>
        <p:blipFill>
          <a:blip r:embed="rId3" cstate="print"/>
          <a:srcRect/>
          <a:stretch>
            <a:fillRect/>
          </a:stretch>
        </p:blipFill>
        <p:spPr bwMode="auto">
          <a:xfrm>
            <a:off x="1979712" y="1196752"/>
            <a:ext cx="4886325" cy="2638425"/>
          </a:xfrm>
          <a:prstGeom prst="rect">
            <a:avLst/>
          </a:prstGeom>
          <a:noFill/>
          <a:ln w="9525">
            <a:noFill/>
            <a:miter lim="800000"/>
            <a:headEnd/>
            <a:tailEnd/>
          </a:ln>
          <a:effectLst/>
        </p:spPr>
      </p:pic>
    </p:spTree>
    <p:extLst>
      <p:ext uri="{BB962C8B-B14F-4D97-AF65-F5344CB8AC3E}">
        <p14:creationId xmlns:p14="http://schemas.microsoft.com/office/powerpoint/2010/main" xmlns="" val="1773355413"/>
      </p:ext>
    </p:extLst>
  </p:cSld>
  <p:clrMapOvr>
    <a:masterClrMapping/>
  </p:clrMapOvr>
  <p:transition spd="slow">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xmlns="" id="{36C66559-59CE-413C-9614-7741F7916FAA}"/>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0" y="0"/>
            <a:ext cx="1472312" cy="573074"/>
          </a:xfrm>
          <a:prstGeom prst="rect">
            <a:avLst/>
          </a:prstGeom>
        </p:spPr>
      </p:pic>
      <p:cxnSp>
        <p:nvCxnSpPr>
          <p:cNvPr id="12" name="直接连接符 11"/>
          <p:cNvCxnSpPr/>
          <p:nvPr/>
        </p:nvCxnSpPr>
        <p:spPr>
          <a:xfrm>
            <a:off x="0" y="620688"/>
            <a:ext cx="9144000"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4067944" y="97468"/>
            <a:ext cx="5076056" cy="523220"/>
          </a:xfrm>
          <a:prstGeom prst="rect">
            <a:avLst/>
          </a:prstGeom>
          <a:noFill/>
        </p:spPr>
        <p:txBody>
          <a:bodyPr wrap="square" rtlCol="0">
            <a:spAutoFit/>
          </a:bodyPr>
          <a:lstStyle/>
          <a:p>
            <a:pPr algn="r"/>
            <a:r>
              <a:rPr lang="zh-CN" altLang="en-US" sz="2800" b="1" dirty="0" smtClean="0"/>
              <a:t>六、心得</a:t>
            </a:r>
            <a:endParaRPr lang="zh-CN" altLang="en-US" sz="2800" b="1" dirty="0"/>
          </a:p>
        </p:txBody>
      </p:sp>
      <p:sp>
        <p:nvSpPr>
          <p:cNvPr id="11" name="TextBox 10"/>
          <p:cNvSpPr txBox="1"/>
          <p:nvPr/>
        </p:nvSpPr>
        <p:spPr>
          <a:xfrm>
            <a:off x="0" y="692696"/>
            <a:ext cx="9144000" cy="3000821"/>
          </a:xfrm>
          <a:prstGeom prst="rect">
            <a:avLst/>
          </a:prstGeom>
          <a:noFill/>
        </p:spPr>
        <p:txBody>
          <a:bodyPr wrap="square" rtlCol="0">
            <a:spAutoFit/>
          </a:bodyPr>
          <a:lstStyle/>
          <a:p>
            <a:pPr>
              <a:lnSpc>
                <a:spcPct val="150000"/>
              </a:lnSpc>
            </a:pPr>
            <a:r>
              <a:rPr lang="en-US" altLang="zh-CN" dirty="0" smtClean="0"/>
              <a:t>1</a:t>
            </a:r>
            <a:r>
              <a:rPr lang="zh-CN" altLang="en-US" dirty="0" smtClean="0"/>
              <a:t>、作者利用已有的工作有机的组合的得到了一个可以将多模态眼底图像进行配准的配准网络框架，效果良好，可以借鉴运用到</a:t>
            </a:r>
            <a:r>
              <a:rPr lang="en-US" altLang="zh-CN" dirty="0" smtClean="0"/>
              <a:t>OCTA</a:t>
            </a:r>
            <a:r>
              <a:rPr lang="zh-CN" altLang="en-US" dirty="0" smtClean="0"/>
              <a:t>与彩照间的配准。</a:t>
            </a:r>
            <a:endParaRPr lang="en-US" altLang="zh-CN" dirty="0" smtClean="0"/>
          </a:p>
          <a:p>
            <a:pPr>
              <a:lnSpc>
                <a:spcPct val="150000"/>
              </a:lnSpc>
            </a:pPr>
            <a:r>
              <a:rPr lang="en-US" altLang="zh-CN" dirty="0" smtClean="0"/>
              <a:t>2</a:t>
            </a:r>
            <a:r>
              <a:rPr lang="zh-CN" altLang="en-US" dirty="0" smtClean="0"/>
              <a:t>、作者针对面临的问题有选择性的选择了他人已经提出的方法解决了问题，节省了自己的探索时间。</a:t>
            </a:r>
            <a:endParaRPr lang="en-US" altLang="zh-CN" dirty="0" smtClean="0"/>
          </a:p>
          <a:p>
            <a:pPr>
              <a:lnSpc>
                <a:spcPct val="150000"/>
              </a:lnSpc>
            </a:pPr>
            <a:r>
              <a:rPr lang="en-US" altLang="zh-CN" dirty="0" smtClean="0"/>
              <a:t>3</a:t>
            </a:r>
            <a:r>
              <a:rPr lang="zh-CN" altLang="en-US" dirty="0" smtClean="0"/>
              <a:t>、图像配准的流程依然是传统方法的流程，但其中所有的过程都是基于学习的，这也是唯一的全学习的全局配准方案。</a:t>
            </a:r>
            <a:endParaRPr lang="en-US" altLang="zh-CN" dirty="0" smtClean="0"/>
          </a:p>
          <a:p>
            <a:pPr>
              <a:lnSpc>
                <a:spcPct val="150000"/>
              </a:lnSpc>
            </a:pPr>
            <a:r>
              <a:rPr lang="en-US" altLang="zh-CN" dirty="0" smtClean="0"/>
              <a:t>4</a:t>
            </a:r>
            <a:r>
              <a:rPr lang="zh-CN" altLang="en-US" dirty="0" smtClean="0"/>
              <a:t>、作者整体思路明确，由全局配准到局部配准把握配准的发展方向连续发表多篇</a:t>
            </a:r>
            <a:r>
              <a:rPr lang="en-US" altLang="zh-CN" dirty="0" smtClean="0"/>
              <a:t>TIP</a:t>
            </a:r>
            <a:r>
              <a:rPr lang="zh-CN" altLang="en-US" dirty="0" smtClean="0"/>
              <a:t>。</a:t>
            </a:r>
            <a:endParaRPr lang="en-US" altLang="zh-CN" dirty="0" smtClean="0"/>
          </a:p>
        </p:txBody>
      </p:sp>
    </p:spTree>
    <p:extLst>
      <p:ext uri="{BB962C8B-B14F-4D97-AF65-F5344CB8AC3E}">
        <p14:creationId xmlns:p14="http://schemas.microsoft.com/office/powerpoint/2010/main" xmlns="" val="1773355413"/>
      </p:ext>
    </p:extLst>
  </p:cSld>
  <p:clrMapOvr>
    <a:masterClrMapping/>
  </p:clrMapOvr>
  <p:transition spd="slow">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xmlns="" id="{36C66559-59CE-413C-9614-7741F7916FAA}"/>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0" y="0"/>
            <a:ext cx="1472312" cy="573074"/>
          </a:xfrm>
          <a:prstGeom prst="rect">
            <a:avLst/>
          </a:prstGeom>
        </p:spPr>
      </p:pic>
      <p:cxnSp>
        <p:nvCxnSpPr>
          <p:cNvPr id="12" name="直接连接符 11"/>
          <p:cNvCxnSpPr/>
          <p:nvPr/>
        </p:nvCxnSpPr>
        <p:spPr>
          <a:xfrm>
            <a:off x="0" y="620688"/>
            <a:ext cx="9144000" cy="0"/>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652120" y="97468"/>
            <a:ext cx="3491880" cy="523220"/>
          </a:xfrm>
          <a:prstGeom prst="rect">
            <a:avLst/>
          </a:prstGeom>
          <a:noFill/>
        </p:spPr>
        <p:txBody>
          <a:bodyPr wrap="square" rtlCol="0">
            <a:spAutoFit/>
          </a:bodyPr>
          <a:lstStyle/>
          <a:p>
            <a:pPr algn="r"/>
            <a:r>
              <a:rPr lang="zh-CN" altLang="en-US" sz="2800" b="1" dirty="0" smtClean="0"/>
              <a:t>作者研究思路</a:t>
            </a:r>
            <a:endParaRPr lang="zh-CN" altLang="en-US" sz="2800" b="1" dirty="0"/>
          </a:p>
        </p:txBody>
      </p:sp>
      <p:sp>
        <p:nvSpPr>
          <p:cNvPr id="14" name="下箭头 13"/>
          <p:cNvSpPr/>
          <p:nvPr/>
        </p:nvSpPr>
        <p:spPr>
          <a:xfrm>
            <a:off x="1907704" y="908720"/>
            <a:ext cx="360040" cy="2592288"/>
          </a:xfrm>
          <a:prstGeom prst="downArrow">
            <a:avLst/>
          </a:prstGeom>
          <a:solidFill>
            <a:schemeClr val="bg1"/>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179512" y="1124744"/>
            <a:ext cx="1402948" cy="369332"/>
          </a:xfrm>
          <a:prstGeom prst="rect">
            <a:avLst/>
          </a:prstGeom>
        </p:spPr>
        <p:txBody>
          <a:bodyPr wrap="none">
            <a:spAutoFit/>
          </a:bodyPr>
          <a:lstStyle/>
          <a:p>
            <a:r>
              <a:rPr lang="en-US" altLang="zh-CN" dirty="0" smtClean="0"/>
              <a:t>ICASSP 2020 </a:t>
            </a:r>
            <a:endParaRPr lang="zh-CN" altLang="en-US" dirty="0"/>
          </a:p>
        </p:txBody>
      </p:sp>
      <p:sp>
        <p:nvSpPr>
          <p:cNvPr id="16" name="TextBox 15"/>
          <p:cNvSpPr txBox="1"/>
          <p:nvPr/>
        </p:nvSpPr>
        <p:spPr>
          <a:xfrm>
            <a:off x="2339752" y="1124744"/>
            <a:ext cx="7416824" cy="369332"/>
          </a:xfrm>
          <a:prstGeom prst="rect">
            <a:avLst/>
          </a:prstGeom>
          <a:noFill/>
        </p:spPr>
        <p:txBody>
          <a:bodyPr wrap="square" rtlCol="0">
            <a:spAutoFit/>
          </a:bodyPr>
          <a:lstStyle/>
          <a:p>
            <a:r>
              <a:rPr lang="zh-CN" altLang="en-US" dirty="0" smtClean="0"/>
              <a:t>提出 血管分割</a:t>
            </a:r>
            <a:r>
              <a:rPr lang="en-US" altLang="zh-CN" dirty="0" smtClean="0"/>
              <a:t>+</a:t>
            </a:r>
            <a:r>
              <a:rPr lang="zh-CN" altLang="en-US" dirty="0" smtClean="0"/>
              <a:t>特征检测</a:t>
            </a:r>
            <a:r>
              <a:rPr lang="en-US" altLang="zh-CN" dirty="0" smtClean="0"/>
              <a:t>+</a:t>
            </a:r>
            <a:r>
              <a:rPr lang="zh-CN" altLang="en-US" dirty="0" smtClean="0"/>
              <a:t>异常点检测 配准框架</a:t>
            </a:r>
            <a:endParaRPr lang="zh-CN" altLang="en-US" dirty="0"/>
          </a:p>
        </p:txBody>
      </p:sp>
      <p:sp>
        <p:nvSpPr>
          <p:cNvPr id="17" name="矩形 16"/>
          <p:cNvSpPr/>
          <p:nvPr/>
        </p:nvSpPr>
        <p:spPr>
          <a:xfrm>
            <a:off x="0" y="1772816"/>
            <a:ext cx="1829347" cy="369332"/>
          </a:xfrm>
          <a:prstGeom prst="rect">
            <a:avLst/>
          </a:prstGeom>
        </p:spPr>
        <p:txBody>
          <a:bodyPr wrap="none">
            <a:spAutoFit/>
          </a:bodyPr>
          <a:lstStyle/>
          <a:p>
            <a:r>
              <a:rPr lang="en-US" altLang="zh-CN" dirty="0" smtClean="0"/>
              <a:t>IEEE Access 2020 </a:t>
            </a:r>
            <a:endParaRPr lang="zh-CN" altLang="en-US" dirty="0"/>
          </a:p>
        </p:txBody>
      </p:sp>
      <p:sp>
        <p:nvSpPr>
          <p:cNvPr id="18" name="TextBox 17"/>
          <p:cNvSpPr txBox="1"/>
          <p:nvPr/>
        </p:nvSpPr>
        <p:spPr>
          <a:xfrm>
            <a:off x="2339752" y="1772816"/>
            <a:ext cx="7416824" cy="369332"/>
          </a:xfrm>
          <a:prstGeom prst="rect">
            <a:avLst/>
          </a:prstGeom>
          <a:noFill/>
        </p:spPr>
        <p:txBody>
          <a:bodyPr wrap="square" rtlCol="0">
            <a:spAutoFit/>
          </a:bodyPr>
          <a:lstStyle/>
          <a:p>
            <a:r>
              <a:rPr lang="zh-CN" altLang="en-US" dirty="0" smtClean="0"/>
              <a:t>研究配准中的评价指标</a:t>
            </a:r>
            <a:endParaRPr lang="zh-CN" altLang="en-US" dirty="0"/>
          </a:p>
        </p:txBody>
      </p:sp>
      <p:sp>
        <p:nvSpPr>
          <p:cNvPr id="19" name="矩形 18"/>
          <p:cNvSpPr/>
          <p:nvPr/>
        </p:nvSpPr>
        <p:spPr>
          <a:xfrm>
            <a:off x="323528" y="2348880"/>
            <a:ext cx="1115616" cy="369332"/>
          </a:xfrm>
          <a:prstGeom prst="rect">
            <a:avLst/>
          </a:prstGeom>
        </p:spPr>
        <p:txBody>
          <a:bodyPr wrap="square">
            <a:spAutoFit/>
          </a:bodyPr>
          <a:lstStyle/>
          <a:p>
            <a:r>
              <a:rPr lang="en-US" altLang="zh-CN" dirty="0" smtClean="0"/>
              <a:t>TIP 2021 </a:t>
            </a:r>
            <a:endParaRPr lang="zh-CN" altLang="en-US" dirty="0"/>
          </a:p>
        </p:txBody>
      </p:sp>
      <p:sp>
        <p:nvSpPr>
          <p:cNvPr id="20" name="TextBox 19"/>
          <p:cNvSpPr txBox="1"/>
          <p:nvPr/>
        </p:nvSpPr>
        <p:spPr>
          <a:xfrm>
            <a:off x="2339752" y="2348880"/>
            <a:ext cx="7416824" cy="369332"/>
          </a:xfrm>
          <a:prstGeom prst="rect">
            <a:avLst/>
          </a:prstGeom>
          <a:noFill/>
        </p:spPr>
        <p:txBody>
          <a:bodyPr wrap="square" rtlCol="0">
            <a:spAutoFit/>
          </a:bodyPr>
          <a:lstStyle/>
          <a:p>
            <a:r>
              <a:rPr lang="zh-CN" altLang="en-US" dirty="0" smtClean="0"/>
              <a:t>对</a:t>
            </a:r>
            <a:r>
              <a:rPr lang="en-US" altLang="zh-CN" dirty="0" smtClean="0"/>
              <a:t>ICASSP 2020</a:t>
            </a:r>
            <a:r>
              <a:rPr lang="zh-CN" altLang="en-US" dirty="0" smtClean="0"/>
              <a:t>进一步发展</a:t>
            </a:r>
            <a:endParaRPr lang="zh-CN" altLang="en-US" dirty="0"/>
          </a:p>
        </p:txBody>
      </p:sp>
      <p:sp>
        <p:nvSpPr>
          <p:cNvPr id="21" name="矩形 20"/>
          <p:cNvSpPr/>
          <p:nvPr/>
        </p:nvSpPr>
        <p:spPr>
          <a:xfrm>
            <a:off x="323528" y="2852936"/>
            <a:ext cx="1115616" cy="369332"/>
          </a:xfrm>
          <a:prstGeom prst="rect">
            <a:avLst/>
          </a:prstGeom>
        </p:spPr>
        <p:txBody>
          <a:bodyPr wrap="square">
            <a:spAutoFit/>
          </a:bodyPr>
          <a:lstStyle/>
          <a:p>
            <a:r>
              <a:rPr lang="en-US" altLang="zh-CN" dirty="0" smtClean="0"/>
              <a:t>TIP 2022 </a:t>
            </a:r>
            <a:endParaRPr lang="zh-CN" altLang="en-US" dirty="0"/>
          </a:p>
        </p:txBody>
      </p:sp>
      <p:sp>
        <p:nvSpPr>
          <p:cNvPr id="22" name="TextBox 21"/>
          <p:cNvSpPr txBox="1"/>
          <p:nvPr/>
        </p:nvSpPr>
        <p:spPr>
          <a:xfrm>
            <a:off x="2339752" y="2852936"/>
            <a:ext cx="7416824" cy="369332"/>
          </a:xfrm>
          <a:prstGeom prst="rect">
            <a:avLst/>
          </a:prstGeom>
          <a:noFill/>
        </p:spPr>
        <p:txBody>
          <a:bodyPr wrap="square" rtlCol="0">
            <a:spAutoFit/>
          </a:bodyPr>
          <a:lstStyle/>
          <a:p>
            <a:r>
              <a:rPr lang="zh-CN" altLang="en-US" dirty="0" smtClean="0"/>
              <a:t>对 </a:t>
            </a:r>
            <a:r>
              <a:rPr lang="en-US" altLang="zh-CN" dirty="0" smtClean="0"/>
              <a:t>TIP2021 </a:t>
            </a:r>
            <a:r>
              <a:rPr lang="zh-CN" altLang="en-US" dirty="0" smtClean="0"/>
              <a:t>进行发展，提出了两步配准即 粗配准</a:t>
            </a:r>
            <a:r>
              <a:rPr lang="en-US" altLang="zh-CN" dirty="0" smtClean="0"/>
              <a:t>+</a:t>
            </a:r>
            <a:r>
              <a:rPr lang="zh-CN" altLang="en-US" dirty="0" smtClean="0"/>
              <a:t>精确配准</a:t>
            </a:r>
            <a:endParaRPr lang="zh-CN" altLang="en-US" dirty="0"/>
          </a:p>
        </p:txBody>
      </p:sp>
      <p:pic>
        <p:nvPicPr>
          <p:cNvPr id="1028" name="Picture 4"/>
          <p:cNvPicPr>
            <a:picLocks noChangeAspect="1" noChangeArrowheads="1"/>
          </p:cNvPicPr>
          <p:nvPr/>
        </p:nvPicPr>
        <p:blipFill>
          <a:blip r:embed="rId3" cstate="print"/>
          <a:srcRect/>
          <a:stretch>
            <a:fillRect/>
          </a:stretch>
        </p:blipFill>
        <p:spPr bwMode="auto">
          <a:xfrm>
            <a:off x="0" y="3789040"/>
            <a:ext cx="3419872" cy="3068960"/>
          </a:xfrm>
          <a:prstGeom prst="rect">
            <a:avLst/>
          </a:prstGeom>
          <a:noFill/>
          <a:ln w="9525">
            <a:noFill/>
            <a:miter lim="800000"/>
            <a:headEnd/>
            <a:tailEnd/>
          </a:ln>
          <a:effectLst/>
        </p:spPr>
      </p:pic>
      <p:sp>
        <p:nvSpPr>
          <p:cNvPr id="25" name="矩形 24"/>
          <p:cNvSpPr/>
          <p:nvPr/>
        </p:nvSpPr>
        <p:spPr>
          <a:xfrm>
            <a:off x="971600" y="3501008"/>
            <a:ext cx="1402948" cy="369332"/>
          </a:xfrm>
          <a:prstGeom prst="rect">
            <a:avLst/>
          </a:prstGeom>
        </p:spPr>
        <p:txBody>
          <a:bodyPr wrap="none">
            <a:spAutoFit/>
          </a:bodyPr>
          <a:lstStyle/>
          <a:p>
            <a:r>
              <a:rPr lang="en-US" altLang="zh-CN" dirty="0" smtClean="0"/>
              <a:t>ICASSP 2020 </a:t>
            </a:r>
            <a:endParaRPr lang="zh-CN" altLang="en-US" dirty="0"/>
          </a:p>
        </p:txBody>
      </p:sp>
      <p:sp>
        <p:nvSpPr>
          <p:cNvPr id="26" name="矩形 25"/>
          <p:cNvSpPr/>
          <p:nvPr/>
        </p:nvSpPr>
        <p:spPr>
          <a:xfrm>
            <a:off x="4860032" y="4005064"/>
            <a:ext cx="1047082" cy="369332"/>
          </a:xfrm>
          <a:prstGeom prst="rect">
            <a:avLst/>
          </a:prstGeom>
        </p:spPr>
        <p:txBody>
          <a:bodyPr wrap="none">
            <a:spAutoFit/>
          </a:bodyPr>
          <a:lstStyle/>
          <a:p>
            <a:r>
              <a:rPr lang="en-US" altLang="zh-CN" dirty="0" smtClean="0"/>
              <a:t>TIP 2022 </a:t>
            </a:r>
            <a:endParaRPr lang="zh-CN" altLang="en-US" dirty="0"/>
          </a:p>
        </p:txBody>
      </p:sp>
      <p:pic>
        <p:nvPicPr>
          <p:cNvPr id="1029" name="Picture 5"/>
          <p:cNvPicPr>
            <a:picLocks noChangeAspect="1" noChangeArrowheads="1"/>
          </p:cNvPicPr>
          <p:nvPr/>
        </p:nvPicPr>
        <p:blipFill>
          <a:blip r:embed="rId4" cstate="print"/>
          <a:srcRect/>
          <a:stretch>
            <a:fillRect/>
          </a:stretch>
        </p:blipFill>
        <p:spPr bwMode="auto">
          <a:xfrm>
            <a:off x="5868144" y="3713704"/>
            <a:ext cx="3275856" cy="3144296"/>
          </a:xfrm>
          <a:prstGeom prst="rect">
            <a:avLst/>
          </a:prstGeom>
          <a:noFill/>
          <a:ln w="9525">
            <a:noFill/>
            <a:miter lim="800000"/>
            <a:headEnd/>
            <a:tailEnd/>
          </a:ln>
          <a:effectLst/>
        </p:spPr>
      </p:pic>
    </p:spTree>
    <p:extLst>
      <p:ext uri="{BB962C8B-B14F-4D97-AF65-F5344CB8AC3E}">
        <p14:creationId xmlns:p14="http://schemas.microsoft.com/office/powerpoint/2010/main" xmlns="" val="1773355413"/>
      </p:ext>
    </p:extLst>
  </p:cSld>
  <p:clrMapOvr>
    <a:masterClrMapping/>
  </p:clrMapOvr>
  <p:transition spd="slow">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xmlns="" id="{36C66559-59CE-413C-9614-7741F7916FAA}"/>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0" y="0"/>
            <a:ext cx="1472312" cy="573074"/>
          </a:xfrm>
          <a:prstGeom prst="rect">
            <a:avLst/>
          </a:prstGeom>
        </p:spPr>
      </p:pic>
      <p:cxnSp>
        <p:nvCxnSpPr>
          <p:cNvPr id="12" name="直接连接符 11"/>
          <p:cNvCxnSpPr/>
          <p:nvPr/>
        </p:nvCxnSpPr>
        <p:spPr>
          <a:xfrm>
            <a:off x="0" y="620688"/>
            <a:ext cx="9144000" cy="0"/>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652120" y="97468"/>
            <a:ext cx="3491880" cy="523220"/>
          </a:xfrm>
          <a:prstGeom prst="rect">
            <a:avLst/>
          </a:prstGeom>
          <a:noFill/>
        </p:spPr>
        <p:txBody>
          <a:bodyPr wrap="square" rtlCol="0">
            <a:spAutoFit/>
          </a:bodyPr>
          <a:lstStyle/>
          <a:p>
            <a:pPr algn="r"/>
            <a:r>
              <a:rPr lang="zh-CN" altLang="en-US" sz="2800" b="1" dirty="0" smtClean="0"/>
              <a:t>一、本文摘要</a:t>
            </a:r>
            <a:endParaRPr lang="zh-CN" altLang="en-US" sz="2800" b="1" dirty="0"/>
          </a:p>
        </p:txBody>
      </p:sp>
      <p:pic>
        <p:nvPicPr>
          <p:cNvPr id="2052" name="Picture 4"/>
          <p:cNvPicPr>
            <a:picLocks noChangeAspect="1" noChangeArrowheads="1"/>
          </p:cNvPicPr>
          <p:nvPr/>
        </p:nvPicPr>
        <p:blipFill>
          <a:blip r:embed="rId3" cstate="print"/>
          <a:srcRect/>
          <a:stretch>
            <a:fillRect/>
          </a:stretch>
        </p:blipFill>
        <p:spPr bwMode="auto">
          <a:xfrm>
            <a:off x="179512" y="1916832"/>
            <a:ext cx="4991100" cy="2428875"/>
          </a:xfrm>
          <a:prstGeom prst="rect">
            <a:avLst/>
          </a:prstGeom>
          <a:noFill/>
          <a:ln w="9525">
            <a:noFill/>
            <a:miter lim="800000"/>
            <a:headEnd/>
            <a:tailEnd/>
          </a:ln>
          <a:effectLst/>
        </p:spPr>
      </p:pic>
      <p:cxnSp>
        <p:nvCxnSpPr>
          <p:cNvPr id="23" name="直接连接符 22"/>
          <p:cNvCxnSpPr/>
          <p:nvPr/>
        </p:nvCxnSpPr>
        <p:spPr>
          <a:xfrm>
            <a:off x="5220072" y="620688"/>
            <a:ext cx="0" cy="6237312"/>
          </a:xfrm>
          <a:prstGeom prst="line">
            <a:avLst/>
          </a:prstGeom>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5436096" y="1124744"/>
            <a:ext cx="3384376" cy="1754326"/>
          </a:xfrm>
          <a:prstGeom prst="rect">
            <a:avLst/>
          </a:prstGeom>
          <a:noFill/>
        </p:spPr>
        <p:txBody>
          <a:bodyPr wrap="square" rtlCol="0">
            <a:spAutoFit/>
          </a:bodyPr>
          <a:lstStyle/>
          <a:p>
            <a:r>
              <a:rPr lang="zh-CN" altLang="en-US" dirty="0" smtClean="0"/>
              <a:t>目标：彩色眼底与红外图像血管造影的图像配准。</a:t>
            </a:r>
            <a:endParaRPr lang="en-US" altLang="zh-CN" dirty="0" smtClean="0"/>
          </a:p>
          <a:p>
            <a:endParaRPr lang="en-US" altLang="zh-CN" dirty="0" smtClean="0"/>
          </a:p>
          <a:p>
            <a:r>
              <a:rPr lang="zh-CN" altLang="en-US" dirty="0" smtClean="0"/>
              <a:t>方法：利用深度学习的方法进行弱监督血管分割、特征提取、异常去除，最终配准图像。</a:t>
            </a:r>
            <a:endParaRPr lang="en-US" altLang="zh-CN" dirty="0" smtClean="0"/>
          </a:p>
        </p:txBody>
      </p:sp>
    </p:spTree>
    <p:extLst>
      <p:ext uri="{BB962C8B-B14F-4D97-AF65-F5344CB8AC3E}">
        <p14:creationId xmlns:p14="http://schemas.microsoft.com/office/powerpoint/2010/main" xmlns="" val="1773355413"/>
      </p:ext>
    </p:extLst>
  </p:cSld>
  <p:clrMapOvr>
    <a:masterClrMapping/>
  </p:clrMapOvr>
  <p:transition spd="slow">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xmlns="" id="{36C66559-59CE-413C-9614-7741F7916FAA}"/>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0" y="0"/>
            <a:ext cx="1472312" cy="573074"/>
          </a:xfrm>
          <a:prstGeom prst="rect">
            <a:avLst/>
          </a:prstGeom>
        </p:spPr>
      </p:pic>
      <p:cxnSp>
        <p:nvCxnSpPr>
          <p:cNvPr id="12" name="直接连接符 11"/>
          <p:cNvCxnSpPr/>
          <p:nvPr/>
        </p:nvCxnSpPr>
        <p:spPr>
          <a:xfrm>
            <a:off x="0" y="620688"/>
            <a:ext cx="9144000"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5652120" y="97468"/>
            <a:ext cx="3491880" cy="523220"/>
          </a:xfrm>
          <a:prstGeom prst="rect">
            <a:avLst/>
          </a:prstGeom>
          <a:noFill/>
        </p:spPr>
        <p:txBody>
          <a:bodyPr wrap="square" rtlCol="0">
            <a:spAutoFit/>
          </a:bodyPr>
          <a:lstStyle/>
          <a:p>
            <a:pPr algn="r"/>
            <a:r>
              <a:rPr lang="zh-CN" altLang="en-US" sz="2800" b="1" dirty="0" smtClean="0"/>
              <a:t>背景介绍</a:t>
            </a:r>
            <a:r>
              <a:rPr lang="en-US" altLang="zh-CN" sz="2800" b="1" dirty="0" smtClean="0"/>
              <a:t>-</a:t>
            </a:r>
            <a:r>
              <a:rPr lang="zh-CN" altLang="en-US" sz="2800" b="1" dirty="0" smtClean="0"/>
              <a:t>图像配准</a:t>
            </a:r>
            <a:endParaRPr lang="zh-CN" altLang="en-US" sz="2800" b="1" dirty="0"/>
          </a:p>
        </p:txBody>
      </p:sp>
      <p:sp>
        <p:nvSpPr>
          <p:cNvPr id="10" name="TextBox 9"/>
          <p:cNvSpPr txBox="1"/>
          <p:nvPr/>
        </p:nvSpPr>
        <p:spPr>
          <a:xfrm>
            <a:off x="179512" y="836712"/>
            <a:ext cx="3816424" cy="3693319"/>
          </a:xfrm>
          <a:prstGeom prst="rect">
            <a:avLst/>
          </a:prstGeom>
          <a:noFill/>
        </p:spPr>
        <p:txBody>
          <a:bodyPr wrap="square" rtlCol="0">
            <a:spAutoFit/>
          </a:bodyPr>
          <a:lstStyle/>
          <a:p>
            <a:r>
              <a:rPr lang="zh-CN" altLang="en-US" dirty="0" smtClean="0"/>
              <a:t>需要解决的问题  </a:t>
            </a:r>
            <a:r>
              <a:rPr lang="en-US" altLang="zh-CN" dirty="0" smtClean="0"/>
              <a:t>(X,Y)</a:t>
            </a:r>
            <a:r>
              <a:rPr lang="en-US" altLang="zh-CN" dirty="0" smtClean="0">
                <a:sym typeface="Wingdings" pitchFamily="2" charset="2"/>
              </a:rPr>
              <a:t>(X`,Y`) </a:t>
            </a:r>
          </a:p>
          <a:p>
            <a:r>
              <a:rPr lang="zh-CN" altLang="en-US" dirty="0" smtClean="0">
                <a:sym typeface="Wingdings" pitchFamily="2" charset="2"/>
              </a:rPr>
              <a:t>求解 </a:t>
            </a:r>
            <a:r>
              <a:rPr lang="zh-CN" altLang="en-US" dirty="0" smtClean="0">
                <a:solidFill>
                  <a:srgbClr val="C00000"/>
                </a:solidFill>
                <a:sym typeface="Wingdings" pitchFamily="2" charset="2"/>
              </a:rPr>
              <a:t>单应性矩阵</a:t>
            </a:r>
            <a:endParaRPr lang="en-US" altLang="zh-CN" dirty="0" smtClean="0">
              <a:solidFill>
                <a:srgbClr val="C00000"/>
              </a:solidFill>
            </a:endParaRPr>
          </a:p>
          <a:p>
            <a:endParaRPr lang="en-US" altLang="zh-CN" dirty="0" smtClean="0"/>
          </a:p>
          <a:p>
            <a:r>
              <a:rPr lang="zh-CN" altLang="en-US" dirty="0" smtClean="0"/>
              <a:t>一般的流程</a:t>
            </a:r>
            <a:endParaRPr lang="en-US" altLang="zh-CN" dirty="0" smtClean="0"/>
          </a:p>
          <a:p>
            <a:r>
              <a:rPr lang="en-US" altLang="zh-CN" dirty="0" smtClean="0"/>
              <a:t>1</a:t>
            </a:r>
            <a:r>
              <a:rPr lang="zh-CN" altLang="en-US" dirty="0" smtClean="0"/>
              <a:t>、特征选择</a:t>
            </a:r>
            <a:endParaRPr lang="en-US" altLang="zh-CN" dirty="0" smtClean="0"/>
          </a:p>
          <a:p>
            <a:r>
              <a:rPr lang="zh-CN" altLang="en-US" dirty="0" smtClean="0"/>
              <a:t>基于点（边缘、交点等）、基于区域</a:t>
            </a:r>
            <a:endParaRPr lang="en-US" altLang="zh-CN" dirty="0" smtClean="0"/>
          </a:p>
          <a:p>
            <a:endParaRPr lang="en-US" altLang="zh-CN" dirty="0" smtClean="0"/>
          </a:p>
          <a:p>
            <a:r>
              <a:rPr lang="en-US" altLang="zh-CN" dirty="0" smtClean="0"/>
              <a:t>2</a:t>
            </a:r>
            <a:r>
              <a:rPr lang="zh-CN" altLang="en-US" dirty="0" smtClean="0"/>
              <a:t>、特征匹配</a:t>
            </a:r>
            <a:endParaRPr lang="en-US" altLang="zh-CN" dirty="0" smtClean="0"/>
          </a:p>
          <a:p>
            <a:r>
              <a:rPr lang="zh-CN" altLang="en-US" dirty="0" smtClean="0"/>
              <a:t>计算特征相似度</a:t>
            </a:r>
            <a:endParaRPr lang="en-US" altLang="zh-CN" dirty="0" smtClean="0"/>
          </a:p>
          <a:p>
            <a:endParaRPr lang="en-US" altLang="zh-CN" dirty="0" smtClean="0"/>
          </a:p>
          <a:p>
            <a:r>
              <a:rPr lang="en-US" altLang="zh-CN" dirty="0" smtClean="0"/>
              <a:t>3</a:t>
            </a:r>
            <a:r>
              <a:rPr lang="zh-CN" altLang="en-US" dirty="0" smtClean="0"/>
              <a:t>、去除异常点</a:t>
            </a:r>
            <a:endParaRPr lang="en-US" altLang="zh-CN" dirty="0" smtClean="0"/>
          </a:p>
          <a:p>
            <a:r>
              <a:rPr lang="zh-CN" altLang="en-US" dirty="0" smtClean="0"/>
              <a:t>比如 </a:t>
            </a:r>
            <a:r>
              <a:rPr lang="en-US" altLang="zh-CN" dirty="0" smtClean="0"/>
              <a:t>RANSAC</a:t>
            </a:r>
            <a:r>
              <a:rPr lang="zh-CN" altLang="en-US" dirty="0" smtClean="0"/>
              <a:t>算法</a:t>
            </a:r>
            <a:endParaRPr lang="en-US" altLang="zh-CN" dirty="0" smtClean="0"/>
          </a:p>
        </p:txBody>
      </p:sp>
      <p:sp>
        <p:nvSpPr>
          <p:cNvPr id="11" name="矩形 10"/>
          <p:cNvSpPr/>
          <p:nvPr/>
        </p:nvSpPr>
        <p:spPr>
          <a:xfrm>
            <a:off x="6300192" y="836712"/>
            <a:ext cx="1338828" cy="369332"/>
          </a:xfrm>
          <a:prstGeom prst="rect">
            <a:avLst/>
          </a:prstGeom>
        </p:spPr>
        <p:txBody>
          <a:bodyPr wrap="none">
            <a:spAutoFit/>
          </a:bodyPr>
          <a:lstStyle/>
          <a:p>
            <a:r>
              <a:rPr lang="zh-CN" altLang="en-US" dirty="0" smtClean="0">
                <a:solidFill>
                  <a:srgbClr val="C00000"/>
                </a:solidFill>
                <a:sym typeface="Wingdings" pitchFamily="2" charset="2"/>
              </a:rPr>
              <a:t>单应性矩阵</a:t>
            </a:r>
            <a:endParaRPr lang="zh-CN" altLang="en-US" dirty="0">
              <a:solidFill>
                <a:srgbClr val="C00000"/>
              </a:solidFill>
            </a:endParaRPr>
          </a:p>
        </p:txBody>
      </p:sp>
      <p:pic>
        <p:nvPicPr>
          <p:cNvPr id="3074" name="Picture 2"/>
          <p:cNvPicPr>
            <a:picLocks noChangeAspect="1" noChangeArrowheads="1"/>
          </p:cNvPicPr>
          <p:nvPr/>
        </p:nvPicPr>
        <p:blipFill>
          <a:blip r:embed="rId3" cstate="print"/>
          <a:srcRect/>
          <a:stretch>
            <a:fillRect/>
          </a:stretch>
        </p:blipFill>
        <p:spPr bwMode="auto">
          <a:xfrm>
            <a:off x="5364088" y="1268760"/>
            <a:ext cx="3563888" cy="1052195"/>
          </a:xfrm>
          <a:prstGeom prst="rect">
            <a:avLst/>
          </a:prstGeom>
          <a:noFill/>
          <a:ln w="9525">
            <a:noFill/>
            <a:miter lim="800000"/>
            <a:headEnd/>
            <a:tailEnd/>
          </a:ln>
          <a:effectLst/>
        </p:spPr>
      </p:pic>
      <p:sp>
        <p:nvSpPr>
          <p:cNvPr id="14" name="TextBox 13"/>
          <p:cNvSpPr txBox="1"/>
          <p:nvPr/>
        </p:nvSpPr>
        <p:spPr>
          <a:xfrm>
            <a:off x="5508104" y="2348880"/>
            <a:ext cx="3240360" cy="923330"/>
          </a:xfrm>
          <a:prstGeom prst="rect">
            <a:avLst/>
          </a:prstGeom>
          <a:noFill/>
        </p:spPr>
        <p:txBody>
          <a:bodyPr wrap="square" rtlCol="0">
            <a:spAutoFit/>
          </a:bodyPr>
          <a:lstStyle/>
          <a:p>
            <a:r>
              <a:rPr lang="zh-CN" altLang="en-US" dirty="0" smtClean="0"/>
              <a:t>需要求解八个参数，求解方法解多元线性方程组。</a:t>
            </a:r>
            <a:endParaRPr lang="en-US" altLang="zh-CN" dirty="0" smtClean="0"/>
          </a:p>
          <a:p>
            <a:r>
              <a:rPr lang="zh-CN" altLang="en-US" dirty="0" smtClean="0"/>
              <a:t>一组匹配可以提供两个方程</a:t>
            </a:r>
            <a:endParaRPr lang="zh-CN" altLang="en-US" dirty="0"/>
          </a:p>
        </p:txBody>
      </p:sp>
      <p:pic>
        <p:nvPicPr>
          <p:cNvPr id="3075" name="Picture 3"/>
          <p:cNvPicPr>
            <a:picLocks noChangeAspect="1" noChangeArrowheads="1"/>
          </p:cNvPicPr>
          <p:nvPr/>
        </p:nvPicPr>
        <p:blipFill>
          <a:blip r:embed="rId4" cstate="print"/>
          <a:srcRect/>
          <a:stretch>
            <a:fillRect/>
          </a:stretch>
        </p:blipFill>
        <p:spPr bwMode="auto">
          <a:xfrm>
            <a:off x="5868144" y="3212976"/>
            <a:ext cx="2278013" cy="964029"/>
          </a:xfrm>
          <a:prstGeom prst="rect">
            <a:avLst/>
          </a:prstGeom>
          <a:noFill/>
          <a:ln w="9525">
            <a:noFill/>
            <a:miter lim="800000"/>
            <a:headEnd/>
            <a:tailEnd/>
          </a:ln>
          <a:effectLst/>
        </p:spPr>
      </p:pic>
      <p:pic>
        <p:nvPicPr>
          <p:cNvPr id="3076" name="Picture 4"/>
          <p:cNvPicPr>
            <a:picLocks noChangeAspect="1" noChangeArrowheads="1"/>
          </p:cNvPicPr>
          <p:nvPr/>
        </p:nvPicPr>
        <p:blipFill>
          <a:blip r:embed="rId5" cstate="print"/>
          <a:srcRect/>
          <a:stretch>
            <a:fillRect/>
          </a:stretch>
        </p:blipFill>
        <p:spPr bwMode="auto">
          <a:xfrm>
            <a:off x="5436096" y="4581128"/>
            <a:ext cx="3419872" cy="1870777"/>
          </a:xfrm>
          <a:prstGeom prst="rect">
            <a:avLst/>
          </a:prstGeom>
          <a:noFill/>
          <a:ln w="9525">
            <a:noFill/>
            <a:miter lim="800000"/>
            <a:headEnd/>
            <a:tailEnd/>
          </a:ln>
          <a:effectLst/>
        </p:spPr>
      </p:pic>
      <p:cxnSp>
        <p:nvCxnSpPr>
          <p:cNvPr id="15" name="直接连接符 14"/>
          <p:cNvCxnSpPr/>
          <p:nvPr/>
        </p:nvCxnSpPr>
        <p:spPr>
          <a:xfrm>
            <a:off x="4788024" y="620688"/>
            <a:ext cx="0" cy="6237312"/>
          </a:xfrm>
          <a:prstGeom prst="line">
            <a:avLst/>
          </a:prstGeom>
        </p:spPr>
        <p:style>
          <a:lnRef idx="1">
            <a:schemeClr val="accent1"/>
          </a:lnRef>
          <a:fillRef idx="0">
            <a:schemeClr val="accent1"/>
          </a:fillRef>
          <a:effectRef idx="0">
            <a:schemeClr val="accent1"/>
          </a:effectRef>
          <a:fontRef idx="minor">
            <a:schemeClr val="tx1"/>
          </a:fontRef>
        </p:style>
      </p:cxnSp>
      <p:sp>
        <p:nvSpPr>
          <p:cNvPr id="16" name="矩形 15"/>
          <p:cNvSpPr/>
          <p:nvPr/>
        </p:nvSpPr>
        <p:spPr>
          <a:xfrm>
            <a:off x="5652120" y="4221088"/>
            <a:ext cx="2954655" cy="369332"/>
          </a:xfrm>
          <a:prstGeom prst="rect">
            <a:avLst/>
          </a:prstGeom>
        </p:spPr>
        <p:txBody>
          <a:bodyPr wrap="none">
            <a:spAutoFit/>
          </a:bodyPr>
          <a:lstStyle/>
          <a:p>
            <a:r>
              <a:rPr lang="zh-CN" altLang="en-US" dirty="0" smtClean="0"/>
              <a:t>四组匹配可以提供八个方程</a:t>
            </a:r>
            <a:endParaRPr lang="zh-CN" altLang="en-US" dirty="0"/>
          </a:p>
        </p:txBody>
      </p:sp>
    </p:spTree>
    <p:extLst>
      <p:ext uri="{BB962C8B-B14F-4D97-AF65-F5344CB8AC3E}">
        <p14:creationId xmlns:p14="http://schemas.microsoft.com/office/powerpoint/2010/main" xmlns="" val="1773355413"/>
      </p:ext>
    </p:extLst>
  </p:cSld>
  <p:clrMapOvr>
    <a:masterClrMapping/>
  </p:clrMapOvr>
  <p:transition spd="slow">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xmlns="" id="{36C66559-59CE-413C-9614-7741F7916FAA}"/>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0" y="0"/>
            <a:ext cx="1472312" cy="573074"/>
          </a:xfrm>
          <a:prstGeom prst="rect">
            <a:avLst/>
          </a:prstGeom>
        </p:spPr>
      </p:pic>
      <p:cxnSp>
        <p:nvCxnSpPr>
          <p:cNvPr id="12" name="直接连接符 11"/>
          <p:cNvCxnSpPr/>
          <p:nvPr/>
        </p:nvCxnSpPr>
        <p:spPr>
          <a:xfrm>
            <a:off x="0" y="620688"/>
            <a:ext cx="9144000"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5652120" y="97468"/>
            <a:ext cx="3491880" cy="523220"/>
          </a:xfrm>
          <a:prstGeom prst="rect">
            <a:avLst/>
          </a:prstGeom>
          <a:noFill/>
        </p:spPr>
        <p:txBody>
          <a:bodyPr wrap="square" rtlCol="0">
            <a:spAutoFit/>
          </a:bodyPr>
          <a:lstStyle/>
          <a:p>
            <a:pPr algn="r"/>
            <a:r>
              <a:rPr lang="zh-CN" altLang="en-US" sz="2800" b="1" dirty="0" smtClean="0"/>
              <a:t>二、</a:t>
            </a:r>
            <a:r>
              <a:rPr lang="en-US" altLang="zh-CN" sz="2800" b="1" dirty="0" smtClean="0"/>
              <a:t>introduction</a:t>
            </a:r>
            <a:endParaRPr lang="zh-CN" altLang="en-US" sz="2800" b="1" dirty="0"/>
          </a:p>
        </p:txBody>
      </p:sp>
      <p:sp>
        <p:nvSpPr>
          <p:cNvPr id="5" name="TextBox 4"/>
          <p:cNvSpPr txBox="1"/>
          <p:nvPr/>
        </p:nvSpPr>
        <p:spPr>
          <a:xfrm>
            <a:off x="0" y="764704"/>
            <a:ext cx="9144000" cy="4247317"/>
          </a:xfrm>
          <a:prstGeom prst="rect">
            <a:avLst/>
          </a:prstGeom>
          <a:noFill/>
        </p:spPr>
        <p:txBody>
          <a:bodyPr wrap="square" rtlCol="0">
            <a:spAutoFit/>
          </a:bodyPr>
          <a:lstStyle/>
          <a:p>
            <a:pPr>
              <a:lnSpc>
                <a:spcPct val="150000"/>
              </a:lnSpc>
            </a:pPr>
            <a:r>
              <a:rPr lang="zh-CN" altLang="en-US" b="1" dirty="0" smtClean="0"/>
              <a:t>多模态眼底图像配准的背景</a:t>
            </a:r>
            <a:r>
              <a:rPr lang="zh-CN" altLang="en-US" dirty="0" smtClean="0"/>
              <a:t>：眼底图像在眼科疾病诊断中发挥着重要作用，不同模态下的图像可以用于诊断不同的眼科疾病，因此需要将多模态的数据进行综合讨论，但是在临床实践中，不同模态的图像是由不同的机器，在不同的角度上进行的拍摄。多模态配准要将多模态数据对齐给医生的诊断提供多模态下的证据。</a:t>
            </a:r>
            <a:endParaRPr lang="en-US" altLang="zh-CN" dirty="0" smtClean="0"/>
          </a:p>
          <a:p>
            <a:pPr>
              <a:lnSpc>
                <a:spcPct val="150000"/>
              </a:lnSpc>
            </a:pPr>
            <a:r>
              <a:rPr lang="zh-CN" altLang="en-US" b="1" dirty="0" smtClean="0"/>
              <a:t>多模态配准难点</a:t>
            </a:r>
            <a:r>
              <a:rPr lang="zh-CN" altLang="en-US" dirty="0" smtClean="0"/>
              <a:t>：</a:t>
            </a:r>
            <a:endParaRPr lang="en-US" altLang="zh-CN" dirty="0" smtClean="0"/>
          </a:p>
          <a:p>
            <a:pPr>
              <a:lnSpc>
                <a:spcPct val="150000"/>
              </a:lnSpc>
            </a:pPr>
            <a:r>
              <a:rPr lang="en-US" altLang="zh-CN" dirty="0" smtClean="0"/>
              <a:t>1</a:t>
            </a:r>
            <a:r>
              <a:rPr lang="zh-CN" altLang="en-US" dirty="0" smtClean="0"/>
              <a:t>、分辨率不同</a:t>
            </a:r>
            <a:endParaRPr lang="en-US" altLang="zh-CN" dirty="0" smtClean="0"/>
          </a:p>
          <a:p>
            <a:pPr>
              <a:lnSpc>
                <a:spcPct val="150000"/>
              </a:lnSpc>
            </a:pPr>
            <a:r>
              <a:rPr lang="en-US" altLang="zh-CN" dirty="0" smtClean="0"/>
              <a:t>2</a:t>
            </a:r>
            <a:r>
              <a:rPr lang="zh-CN" altLang="en-US" dirty="0" smtClean="0"/>
              <a:t>、区域不同</a:t>
            </a:r>
            <a:endParaRPr lang="en-US" altLang="zh-CN" dirty="0" smtClean="0"/>
          </a:p>
          <a:p>
            <a:pPr>
              <a:lnSpc>
                <a:spcPct val="150000"/>
              </a:lnSpc>
            </a:pPr>
            <a:r>
              <a:rPr lang="en-US" altLang="zh-CN" dirty="0" smtClean="0"/>
              <a:t>3</a:t>
            </a:r>
            <a:r>
              <a:rPr lang="zh-CN" altLang="en-US" dirty="0" smtClean="0"/>
              <a:t>、图像的质量低进而破环了辨识度高的特征</a:t>
            </a:r>
            <a:endParaRPr lang="en-US" altLang="zh-CN" dirty="0" smtClean="0"/>
          </a:p>
          <a:p>
            <a:pPr>
              <a:lnSpc>
                <a:spcPct val="150000"/>
              </a:lnSpc>
            </a:pPr>
            <a:r>
              <a:rPr lang="zh-CN" altLang="en-US" b="1" dirty="0" smtClean="0"/>
              <a:t>配准的背景：</a:t>
            </a:r>
            <a:r>
              <a:rPr lang="zh-CN" altLang="en-US" dirty="0" smtClean="0"/>
              <a:t>一般配准遵循由粗到细，粗配准一般有刚体变换和透视变换，本文研究粗配准中的透视变换。</a:t>
            </a:r>
            <a:endParaRPr lang="en-US" altLang="zh-CN" dirty="0" smtClean="0"/>
          </a:p>
        </p:txBody>
      </p:sp>
    </p:spTree>
    <p:extLst>
      <p:ext uri="{BB962C8B-B14F-4D97-AF65-F5344CB8AC3E}">
        <p14:creationId xmlns:p14="http://schemas.microsoft.com/office/powerpoint/2010/main" xmlns="" val="1773355413"/>
      </p:ext>
    </p:extLst>
  </p:cSld>
  <p:clrMapOvr>
    <a:masterClrMapping/>
  </p:clrMapOvr>
  <p:transition spd="slow">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xmlns="" id="{36C66559-59CE-413C-9614-7741F7916FAA}"/>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0" y="0"/>
            <a:ext cx="1472312" cy="573074"/>
          </a:xfrm>
          <a:prstGeom prst="rect">
            <a:avLst/>
          </a:prstGeom>
        </p:spPr>
      </p:pic>
      <p:cxnSp>
        <p:nvCxnSpPr>
          <p:cNvPr id="12" name="直接连接符 11"/>
          <p:cNvCxnSpPr/>
          <p:nvPr/>
        </p:nvCxnSpPr>
        <p:spPr>
          <a:xfrm>
            <a:off x="0" y="620688"/>
            <a:ext cx="9144000"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4860032" y="97468"/>
            <a:ext cx="4283968" cy="523220"/>
          </a:xfrm>
          <a:prstGeom prst="rect">
            <a:avLst/>
          </a:prstGeom>
          <a:noFill/>
        </p:spPr>
        <p:txBody>
          <a:bodyPr wrap="square" rtlCol="0">
            <a:spAutoFit/>
          </a:bodyPr>
          <a:lstStyle/>
          <a:p>
            <a:pPr algn="r"/>
            <a:r>
              <a:rPr lang="zh-CN" altLang="en-US" sz="2800" b="1" dirty="0" smtClean="0"/>
              <a:t>二、</a:t>
            </a:r>
            <a:r>
              <a:rPr lang="en-US" altLang="zh-CN" sz="2800" b="1" dirty="0" smtClean="0"/>
              <a:t>Introduction-</a:t>
            </a:r>
            <a:r>
              <a:rPr lang="zh-CN" altLang="en-US" sz="2800" b="1" dirty="0" smtClean="0"/>
              <a:t>粗配准</a:t>
            </a:r>
            <a:endParaRPr lang="zh-CN" altLang="en-US" sz="2800" b="1" dirty="0"/>
          </a:p>
        </p:txBody>
      </p:sp>
      <p:graphicFrame>
        <p:nvGraphicFramePr>
          <p:cNvPr id="5" name="表格 4"/>
          <p:cNvGraphicFramePr>
            <a:graphicFrameLocks noGrp="1"/>
          </p:cNvGraphicFramePr>
          <p:nvPr/>
        </p:nvGraphicFramePr>
        <p:xfrm>
          <a:off x="323528" y="836712"/>
          <a:ext cx="8208912" cy="2026920"/>
        </p:xfrm>
        <a:graphic>
          <a:graphicData uri="http://schemas.openxmlformats.org/drawingml/2006/table">
            <a:tbl>
              <a:tblPr firstRow="1" bandRow="1">
                <a:tableStyleId>{5C22544A-7EE6-4342-B048-85BDC9FD1C3A}</a:tableStyleId>
              </a:tblPr>
              <a:tblGrid>
                <a:gridCol w="1422052"/>
                <a:gridCol w="3393430"/>
                <a:gridCol w="3393430"/>
              </a:tblGrid>
              <a:tr h="370840">
                <a:tc>
                  <a:txBody>
                    <a:bodyPr/>
                    <a:lstStyle/>
                    <a:p>
                      <a:pPr algn="ctr"/>
                      <a:r>
                        <a:rPr lang="zh-CN" altLang="en-US" dirty="0" smtClean="0"/>
                        <a:t>方法</a:t>
                      </a:r>
                      <a:endParaRPr lang="zh-CN" altLang="en-US" dirty="0"/>
                    </a:p>
                  </a:txBody>
                  <a:tcPr/>
                </a:tc>
                <a:tc>
                  <a:txBody>
                    <a:bodyPr/>
                    <a:lstStyle/>
                    <a:p>
                      <a:pPr algn="ctr"/>
                      <a:r>
                        <a:rPr lang="zh-CN" altLang="en-US" dirty="0" smtClean="0"/>
                        <a:t>大致细节</a:t>
                      </a:r>
                      <a:endParaRPr lang="zh-CN" altLang="en-US" dirty="0"/>
                    </a:p>
                  </a:txBody>
                  <a:tcPr/>
                </a:tc>
                <a:tc>
                  <a:txBody>
                    <a:bodyPr/>
                    <a:lstStyle/>
                    <a:p>
                      <a:pPr algn="ctr"/>
                      <a:r>
                        <a:rPr lang="zh-CN" altLang="en-US" dirty="0" smtClean="0"/>
                        <a:t>特点</a:t>
                      </a:r>
                      <a:endParaRPr lang="zh-CN" altLang="en-US" dirty="0"/>
                    </a:p>
                  </a:txBody>
                  <a:tcPr/>
                </a:tc>
              </a:tr>
              <a:tr h="370840">
                <a:tc>
                  <a:txBody>
                    <a:bodyPr/>
                    <a:lstStyle/>
                    <a:p>
                      <a:pPr algn="ctr"/>
                      <a:r>
                        <a:rPr lang="zh-CN" altLang="en-US" dirty="0" smtClean="0"/>
                        <a:t>基于区域</a:t>
                      </a:r>
                      <a:endParaRPr lang="zh-CN" altLang="en-US" dirty="0"/>
                    </a:p>
                  </a:txBody>
                  <a:tcPr/>
                </a:tc>
                <a:tc>
                  <a:txBody>
                    <a:bodyPr/>
                    <a:lstStyle/>
                    <a:p>
                      <a:pPr algn="ctr"/>
                      <a:r>
                        <a:rPr lang="zh-CN" altLang="en-US" dirty="0" smtClean="0"/>
                        <a:t>优化互信息、熵相关系数</a:t>
                      </a:r>
                      <a:endParaRPr lang="zh-CN" altLang="en-US" dirty="0"/>
                    </a:p>
                  </a:txBody>
                  <a:tcPr/>
                </a:tc>
                <a:tc>
                  <a:txBody>
                    <a:bodyPr/>
                    <a:lstStyle/>
                    <a:p>
                      <a:pPr algn="ctr"/>
                      <a:r>
                        <a:rPr lang="zh-CN" altLang="en-US" dirty="0" smtClean="0"/>
                        <a:t>不能在不同纹理之间配准不能用于多模态；计算复杂度高</a:t>
                      </a:r>
                    </a:p>
                    <a:p>
                      <a:pPr algn="ctr"/>
                      <a:endParaRPr lang="zh-CN" altLang="en-US" dirty="0"/>
                    </a:p>
                  </a:txBody>
                  <a:tcPr/>
                </a:tc>
              </a:tr>
              <a:tr h="370840">
                <a:tc>
                  <a:txBody>
                    <a:bodyPr/>
                    <a:lstStyle/>
                    <a:p>
                      <a:pPr algn="ctr"/>
                      <a:r>
                        <a:rPr lang="zh-CN" altLang="en-US" dirty="0" smtClean="0"/>
                        <a:t>基于特征</a:t>
                      </a:r>
                      <a:endParaRPr lang="zh-CN" altLang="en-US" dirty="0"/>
                    </a:p>
                  </a:txBody>
                  <a:tcPr/>
                </a:tc>
                <a:tc>
                  <a:txBody>
                    <a:bodyPr/>
                    <a:lstStyle/>
                    <a:p>
                      <a:r>
                        <a:rPr lang="zh-CN" altLang="en-US" dirty="0" smtClean="0"/>
                        <a:t>特征提取、特征配备、异常排除</a:t>
                      </a:r>
                      <a:endParaRPr lang="zh-CN" altLang="en-US" dirty="0"/>
                    </a:p>
                  </a:txBody>
                  <a:tcPr/>
                </a:tc>
                <a:tc>
                  <a:txBody>
                    <a:bodyPr/>
                    <a:lstStyle/>
                    <a:p>
                      <a:r>
                        <a:rPr lang="zh-CN" altLang="en-US" dirty="0" smtClean="0"/>
                        <a:t>传统方法对低质量图像不够稳定</a:t>
                      </a:r>
                      <a:endParaRPr lang="zh-CN" altLang="en-US" dirty="0"/>
                    </a:p>
                  </a:txBody>
                  <a:tcPr/>
                </a:tc>
              </a:tr>
              <a:tr h="370840">
                <a:tc>
                  <a:txBody>
                    <a:bodyPr/>
                    <a:lstStyle/>
                    <a:p>
                      <a:pPr algn="ctr"/>
                      <a:r>
                        <a:rPr lang="zh-CN" altLang="en-US" dirty="0" smtClean="0"/>
                        <a:t>本文</a:t>
                      </a:r>
                      <a:endParaRPr lang="zh-CN" altLang="en-US" dirty="0"/>
                    </a:p>
                  </a:txBody>
                  <a:tcPr/>
                </a:tc>
                <a:tc>
                  <a:txBody>
                    <a:bodyPr/>
                    <a:lstStyle/>
                    <a:p>
                      <a:pPr algn="ctr"/>
                      <a:r>
                        <a:rPr lang="zh-CN" altLang="en-US" dirty="0" smtClean="0"/>
                        <a:t>利用深度学习</a:t>
                      </a:r>
                      <a:endParaRPr lang="zh-CN" altLang="en-US" dirty="0"/>
                    </a:p>
                  </a:txBody>
                  <a:tcPr/>
                </a:tc>
                <a:tc>
                  <a:txBody>
                    <a:bodyPr/>
                    <a:lstStyle/>
                    <a:p>
                      <a:pPr algn="ctr"/>
                      <a:r>
                        <a:rPr lang="zh-CN" altLang="en-US" dirty="0" smtClean="0"/>
                        <a:t>高鲁棒表现性能最优</a:t>
                      </a:r>
                      <a:endParaRPr lang="zh-CN" altLang="en-US" dirty="0"/>
                    </a:p>
                  </a:txBody>
                  <a:tcPr/>
                </a:tc>
              </a:tr>
            </a:tbl>
          </a:graphicData>
        </a:graphic>
      </p:graphicFrame>
    </p:spTree>
    <p:extLst>
      <p:ext uri="{BB962C8B-B14F-4D97-AF65-F5344CB8AC3E}">
        <p14:creationId xmlns:p14="http://schemas.microsoft.com/office/powerpoint/2010/main" xmlns="" val="1773355413"/>
      </p:ext>
    </p:extLst>
  </p:cSld>
  <p:clrMapOvr>
    <a:masterClrMapping/>
  </p:clrMapOvr>
  <p:transition spd="slow">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xmlns="" id="{36C66559-59CE-413C-9614-7741F7916FAA}"/>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0" y="0"/>
            <a:ext cx="1472312" cy="573074"/>
          </a:xfrm>
          <a:prstGeom prst="rect">
            <a:avLst/>
          </a:prstGeom>
        </p:spPr>
      </p:pic>
      <p:cxnSp>
        <p:nvCxnSpPr>
          <p:cNvPr id="12" name="直接连接符 11"/>
          <p:cNvCxnSpPr/>
          <p:nvPr/>
        </p:nvCxnSpPr>
        <p:spPr>
          <a:xfrm>
            <a:off x="0" y="620688"/>
            <a:ext cx="9144000"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5652120" y="97468"/>
            <a:ext cx="3491880" cy="523220"/>
          </a:xfrm>
          <a:prstGeom prst="rect">
            <a:avLst/>
          </a:prstGeom>
          <a:noFill/>
        </p:spPr>
        <p:txBody>
          <a:bodyPr wrap="square" rtlCol="0">
            <a:spAutoFit/>
          </a:bodyPr>
          <a:lstStyle/>
          <a:p>
            <a:pPr algn="r"/>
            <a:r>
              <a:rPr lang="zh-CN" altLang="en-US" sz="2800" b="1" dirty="0" smtClean="0"/>
              <a:t>三、相关工作</a:t>
            </a:r>
            <a:endParaRPr lang="zh-CN" altLang="en-US" sz="2800" b="1" dirty="0"/>
          </a:p>
        </p:txBody>
      </p:sp>
      <p:sp>
        <p:nvSpPr>
          <p:cNvPr id="5" name="TextBox 4"/>
          <p:cNvSpPr txBox="1"/>
          <p:nvPr/>
        </p:nvSpPr>
        <p:spPr>
          <a:xfrm>
            <a:off x="0" y="836712"/>
            <a:ext cx="9144000" cy="4247317"/>
          </a:xfrm>
          <a:prstGeom prst="rect">
            <a:avLst/>
          </a:prstGeom>
          <a:noFill/>
        </p:spPr>
        <p:txBody>
          <a:bodyPr wrap="square" rtlCol="0">
            <a:spAutoFit/>
          </a:bodyPr>
          <a:lstStyle/>
          <a:p>
            <a:pPr>
              <a:lnSpc>
                <a:spcPct val="150000"/>
              </a:lnSpc>
            </a:pPr>
            <a:r>
              <a:rPr lang="zh-CN" altLang="en-US" b="1" dirty="0" smtClean="0"/>
              <a:t>一、血管分割</a:t>
            </a:r>
            <a:endParaRPr lang="en-US" altLang="zh-CN" b="1" dirty="0" smtClean="0"/>
          </a:p>
          <a:p>
            <a:pPr>
              <a:lnSpc>
                <a:spcPct val="150000"/>
              </a:lnSpc>
            </a:pPr>
            <a:r>
              <a:rPr lang="zh-CN" altLang="en-US" dirty="0" smtClean="0"/>
              <a:t>多数眼底图像配准的第一步均为提取血管，在深度学习中之前的工作是进行有监督训练，但是在本任务中没有标注的</a:t>
            </a:r>
            <a:r>
              <a:rPr lang="en-US" altLang="zh-CN" dirty="0" smtClean="0"/>
              <a:t>IR</a:t>
            </a:r>
            <a:r>
              <a:rPr lang="zh-CN" altLang="en-US" dirty="0" smtClean="0"/>
              <a:t>（红外）图像数据集。因此本文利用风格迁移对彩图与红外图像进行血管分割，同时利用了</a:t>
            </a:r>
            <a:r>
              <a:rPr lang="en-US" altLang="zh-CN" dirty="0" smtClean="0">
                <a:solidFill>
                  <a:srgbClr val="C00000"/>
                </a:solidFill>
              </a:rPr>
              <a:t>content-adaptive </a:t>
            </a:r>
            <a:r>
              <a:rPr lang="zh-CN" altLang="en-US" dirty="0" smtClean="0">
                <a:solidFill>
                  <a:srgbClr val="C00000"/>
                </a:solidFill>
              </a:rPr>
              <a:t>（内容自适应）</a:t>
            </a:r>
            <a:r>
              <a:rPr lang="zh-CN" altLang="en-US" dirty="0" smtClean="0"/>
              <a:t>技术来提升无监督学习的效果。</a:t>
            </a:r>
            <a:endParaRPr lang="en-US" altLang="zh-CN" dirty="0" smtClean="0"/>
          </a:p>
          <a:p>
            <a:pPr>
              <a:lnSpc>
                <a:spcPct val="150000"/>
              </a:lnSpc>
            </a:pPr>
            <a:endParaRPr lang="en-US" altLang="zh-CN" dirty="0" smtClean="0"/>
          </a:p>
          <a:p>
            <a:pPr>
              <a:lnSpc>
                <a:spcPct val="150000"/>
              </a:lnSpc>
            </a:pPr>
            <a:r>
              <a:rPr lang="zh-CN" altLang="en-US" b="1" dirty="0" smtClean="0"/>
              <a:t>二、特征检测与描述</a:t>
            </a:r>
            <a:endParaRPr lang="en-US" altLang="zh-CN" b="1" dirty="0" smtClean="0"/>
          </a:p>
          <a:p>
            <a:pPr>
              <a:lnSpc>
                <a:spcPct val="150000"/>
              </a:lnSpc>
            </a:pPr>
            <a:r>
              <a:rPr lang="zh-CN" altLang="en-US" dirty="0" smtClean="0"/>
              <a:t>通常的特征检测与描述的方法有</a:t>
            </a:r>
            <a:r>
              <a:rPr lang="en-US" altLang="zh-CN" dirty="0" smtClean="0"/>
              <a:t>:SIFT</a:t>
            </a:r>
            <a:r>
              <a:rPr lang="zh-CN" altLang="en-US" dirty="0" smtClean="0"/>
              <a:t>、</a:t>
            </a:r>
            <a:r>
              <a:rPr lang="en-US" altLang="zh-CN" dirty="0" smtClean="0"/>
              <a:t>SURF</a:t>
            </a:r>
            <a:r>
              <a:rPr lang="zh-CN" altLang="en-US" dirty="0" smtClean="0"/>
              <a:t>等。基于学习的方法提升了匹配时的准确率，但是关键点与其特征描述不是同步产生，对此作者选择了</a:t>
            </a:r>
            <a:r>
              <a:rPr lang="en-US" altLang="zh-CN" dirty="0" err="1" smtClean="0"/>
              <a:t>SuperPoint</a:t>
            </a:r>
            <a:r>
              <a:rPr lang="en-US" altLang="zh-CN" dirty="0" smtClean="0"/>
              <a:t>[1]</a:t>
            </a:r>
            <a:r>
              <a:rPr lang="zh-CN" altLang="en-US" dirty="0" smtClean="0"/>
              <a:t>来同时产生关键点和其描述符。</a:t>
            </a:r>
            <a:endParaRPr lang="en-US" altLang="zh-CN" dirty="0" smtClean="0"/>
          </a:p>
        </p:txBody>
      </p:sp>
      <p:sp>
        <p:nvSpPr>
          <p:cNvPr id="6" name="矩形 5"/>
          <p:cNvSpPr/>
          <p:nvPr/>
        </p:nvSpPr>
        <p:spPr>
          <a:xfrm>
            <a:off x="0" y="6427113"/>
            <a:ext cx="9144000" cy="430887"/>
          </a:xfrm>
          <a:prstGeom prst="rect">
            <a:avLst/>
          </a:prstGeom>
        </p:spPr>
        <p:txBody>
          <a:bodyPr wrap="square">
            <a:spAutoFit/>
          </a:bodyPr>
          <a:lstStyle/>
          <a:p>
            <a:r>
              <a:rPr lang="en-US" altLang="zh-CN" sz="1100" dirty="0" smtClean="0"/>
              <a:t>[1]D. </a:t>
            </a:r>
            <a:r>
              <a:rPr lang="en-US" altLang="zh-CN" sz="1100" dirty="0" err="1" smtClean="0"/>
              <a:t>DeTone</a:t>
            </a:r>
            <a:r>
              <a:rPr lang="en-US" altLang="zh-CN" sz="1100" dirty="0" smtClean="0"/>
              <a:t>, T. </a:t>
            </a:r>
            <a:r>
              <a:rPr lang="en-US" altLang="zh-CN" sz="1100" dirty="0" err="1" smtClean="0"/>
              <a:t>Malisiewicz</a:t>
            </a:r>
            <a:r>
              <a:rPr lang="en-US" altLang="zh-CN" sz="1100" dirty="0" smtClean="0"/>
              <a:t>, and A. </a:t>
            </a:r>
            <a:r>
              <a:rPr lang="en-US" altLang="zh-CN" sz="1100" dirty="0" err="1" smtClean="0"/>
              <a:t>Rabinovich</a:t>
            </a:r>
            <a:r>
              <a:rPr lang="en-US" altLang="zh-CN" sz="1100" dirty="0" smtClean="0"/>
              <a:t>, “</a:t>
            </a:r>
            <a:r>
              <a:rPr lang="en-US" altLang="zh-CN" sz="1100" dirty="0" err="1" smtClean="0"/>
              <a:t>SuperPoint</a:t>
            </a:r>
            <a:r>
              <a:rPr lang="en-US" altLang="zh-CN" sz="1100" dirty="0" smtClean="0"/>
              <a:t>: Self-supervised interest point detection and description,” in Proc. IEEE/CVF Conf. </a:t>
            </a:r>
            <a:r>
              <a:rPr lang="en-US" altLang="zh-CN" sz="1100" dirty="0" err="1" smtClean="0"/>
              <a:t>Comput</a:t>
            </a:r>
            <a:r>
              <a:rPr lang="en-US" altLang="zh-CN" sz="1100" dirty="0" smtClean="0"/>
              <a:t>. Vis. Pattern </a:t>
            </a:r>
            <a:r>
              <a:rPr lang="en-US" altLang="zh-CN" sz="1100" dirty="0" err="1" smtClean="0"/>
              <a:t>Recognit</a:t>
            </a:r>
            <a:r>
              <a:rPr lang="en-US" altLang="zh-CN" sz="1100" dirty="0" smtClean="0"/>
              <a:t>. Workshops (CVPRW), Jun. 2018, pp. 224–236.</a:t>
            </a:r>
            <a:endParaRPr lang="zh-CN" altLang="en-US" sz="1100" dirty="0"/>
          </a:p>
        </p:txBody>
      </p:sp>
    </p:spTree>
    <p:extLst>
      <p:ext uri="{BB962C8B-B14F-4D97-AF65-F5344CB8AC3E}">
        <p14:creationId xmlns:p14="http://schemas.microsoft.com/office/powerpoint/2010/main" xmlns="" val="1773355413"/>
      </p:ext>
    </p:extLst>
  </p:cSld>
  <p:clrMapOvr>
    <a:masterClrMapping/>
  </p:clrMapOvr>
  <p:transition spd="slow">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xmlns="" id="{36C66559-59CE-413C-9614-7741F7916FAA}"/>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0" y="0"/>
            <a:ext cx="1472312" cy="573074"/>
          </a:xfrm>
          <a:prstGeom prst="rect">
            <a:avLst/>
          </a:prstGeom>
        </p:spPr>
      </p:pic>
      <p:cxnSp>
        <p:nvCxnSpPr>
          <p:cNvPr id="12" name="直接连接符 11"/>
          <p:cNvCxnSpPr/>
          <p:nvPr/>
        </p:nvCxnSpPr>
        <p:spPr>
          <a:xfrm>
            <a:off x="0" y="620688"/>
            <a:ext cx="9144000"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5652120" y="97468"/>
            <a:ext cx="3491880" cy="523220"/>
          </a:xfrm>
          <a:prstGeom prst="rect">
            <a:avLst/>
          </a:prstGeom>
          <a:noFill/>
        </p:spPr>
        <p:txBody>
          <a:bodyPr wrap="square" rtlCol="0">
            <a:spAutoFit/>
          </a:bodyPr>
          <a:lstStyle/>
          <a:p>
            <a:pPr algn="r"/>
            <a:r>
              <a:rPr lang="zh-CN" altLang="en-US" sz="2800" b="1" dirty="0" smtClean="0"/>
              <a:t>三、相关工作</a:t>
            </a:r>
            <a:endParaRPr lang="zh-CN" altLang="en-US" sz="2800" b="1" dirty="0"/>
          </a:p>
        </p:txBody>
      </p:sp>
      <p:sp>
        <p:nvSpPr>
          <p:cNvPr id="5" name="矩形 4"/>
          <p:cNvSpPr/>
          <p:nvPr/>
        </p:nvSpPr>
        <p:spPr>
          <a:xfrm>
            <a:off x="0" y="836712"/>
            <a:ext cx="9144000" cy="923330"/>
          </a:xfrm>
          <a:prstGeom prst="rect">
            <a:avLst/>
          </a:prstGeom>
        </p:spPr>
        <p:txBody>
          <a:bodyPr wrap="square">
            <a:spAutoFit/>
          </a:bodyPr>
          <a:lstStyle/>
          <a:p>
            <a:pPr>
              <a:lnSpc>
                <a:spcPct val="150000"/>
              </a:lnSpc>
            </a:pPr>
            <a:r>
              <a:rPr lang="zh-CN" altLang="en-US" b="1" dirty="0" smtClean="0"/>
              <a:t>三、异常点的排除</a:t>
            </a:r>
            <a:endParaRPr lang="en-US" altLang="zh-CN" b="1" dirty="0" smtClean="0"/>
          </a:p>
          <a:p>
            <a:pPr>
              <a:lnSpc>
                <a:spcPct val="150000"/>
              </a:lnSpc>
            </a:pPr>
            <a:endParaRPr lang="en-US" altLang="zh-CN" dirty="0" smtClean="0"/>
          </a:p>
        </p:txBody>
      </p:sp>
      <p:graphicFrame>
        <p:nvGraphicFramePr>
          <p:cNvPr id="6" name="表格 5"/>
          <p:cNvGraphicFramePr>
            <a:graphicFrameLocks noGrp="1"/>
          </p:cNvGraphicFramePr>
          <p:nvPr/>
        </p:nvGraphicFramePr>
        <p:xfrm>
          <a:off x="323528" y="1412776"/>
          <a:ext cx="8496944" cy="3134360"/>
        </p:xfrm>
        <a:graphic>
          <a:graphicData uri="http://schemas.openxmlformats.org/drawingml/2006/table">
            <a:tbl>
              <a:tblPr firstRow="1" bandRow="1">
                <a:tableStyleId>{5C22544A-7EE6-4342-B048-85BDC9FD1C3A}</a:tableStyleId>
              </a:tblPr>
              <a:tblGrid>
                <a:gridCol w="4248472"/>
                <a:gridCol w="4248472"/>
              </a:tblGrid>
              <a:tr h="370840">
                <a:tc>
                  <a:txBody>
                    <a:bodyPr/>
                    <a:lstStyle/>
                    <a:p>
                      <a:pPr algn="ctr"/>
                      <a:r>
                        <a:rPr lang="zh-CN" altLang="en-US" dirty="0" smtClean="0"/>
                        <a:t>方法</a:t>
                      </a:r>
                      <a:endParaRPr lang="zh-CN" altLang="en-US" dirty="0"/>
                    </a:p>
                  </a:txBody>
                  <a:tcPr/>
                </a:tc>
                <a:tc>
                  <a:txBody>
                    <a:bodyPr/>
                    <a:lstStyle/>
                    <a:p>
                      <a:pPr algn="ctr"/>
                      <a:r>
                        <a:rPr lang="zh-CN" altLang="en-US" dirty="0" smtClean="0"/>
                        <a:t>特点</a:t>
                      </a:r>
                      <a:endParaRPr lang="zh-CN" altLang="en-US" dirty="0"/>
                    </a:p>
                  </a:txBody>
                  <a:tcPr/>
                </a:tc>
              </a:tr>
              <a:tr h="370840">
                <a:tc>
                  <a:txBody>
                    <a:bodyPr/>
                    <a:lstStyle/>
                    <a:p>
                      <a:r>
                        <a:rPr lang="en-US" altLang="zh-CN" dirty="0" smtClean="0"/>
                        <a:t>RANSAC</a:t>
                      </a:r>
                      <a:endParaRPr lang="zh-CN" altLang="en-US" dirty="0"/>
                    </a:p>
                  </a:txBody>
                  <a:tcPr/>
                </a:tc>
                <a:tc>
                  <a:txBody>
                    <a:bodyPr/>
                    <a:lstStyle/>
                    <a:p>
                      <a:pPr algn="ctr"/>
                      <a:r>
                        <a:rPr lang="zh-CN" altLang="en-US" dirty="0" smtClean="0"/>
                        <a:t>随机采样</a:t>
                      </a:r>
                      <a:endParaRPr lang="zh-CN" altLang="en-US" dirty="0"/>
                    </a:p>
                  </a:txBody>
                  <a:tcPr/>
                </a:tc>
              </a:tr>
              <a:tr h="370840">
                <a:tc>
                  <a:txBody>
                    <a:bodyPr/>
                    <a:lstStyle/>
                    <a:p>
                      <a:r>
                        <a:rPr lang="en-US" altLang="zh-CN" dirty="0" smtClean="0"/>
                        <a:t>LMEDS</a:t>
                      </a:r>
                      <a:endParaRPr lang="zh-CN" altLang="en-US" dirty="0"/>
                    </a:p>
                  </a:txBody>
                  <a:tcPr/>
                </a:tc>
                <a:tc>
                  <a:txBody>
                    <a:bodyPr/>
                    <a:lstStyle/>
                    <a:p>
                      <a:r>
                        <a:rPr lang="zh-CN" altLang="en-US" dirty="0" smtClean="0"/>
                        <a:t>只在</a:t>
                      </a:r>
                      <a:r>
                        <a:rPr lang="en-US" altLang="zh-CN" dirty="0" err="1" smtClean="0"/>
                        <a:t>inlier</a:t>
                      </a:r>
                      <a:r>
                        <a:rPr lang="zh-CN" altLang="en-US" dirty="0" smtClean="0"/>
                        <a:t>率高于</a:t>
                      </a:r>
                      <a:r>
                        <a:rPr lang="en-US" altLang="zh-CN" dirty="0" smtClean="0"/>
                        <a:t>50%</a:t>
                      </a:r>
                      <a:r>
                        <a:rPr lang="zh-CN" altLang="en-US" dirty="0" smtClean="0"/>
                        <a:t>时鲁棒</a:t>
                      </a:r>
                      <a:endParaRPr lang="zh-CN" altLang="en-US" dirty="0"/>
                    </a:p>
                  </a:txBody>
                  <a:tcPr/>
                </a:tc>
              </a:tr>
              <a:tr h="370840">
                <a:tc>
                  <a:txBody>
                    <a:bodyPr/>
                    <a:lstStyle/>
                    <a:p>
                      <a:r>
                        <a:rPr lang="en-US" altLang="zh-CN" dirty="0" smtClean="0"/>
                        <a:t>R-RANSAC</a:t>
                      </a:r>
                      <a:r>
                        <a:rPr lang="zh-CN" altLang="en-US" dirty="0" smtClean="0"/>
                        <a:t>、</a:t>
                      </a:r>
                      <a:r>
                        <a:rPr lang="en-US" altLang="zh-CN" dirty="0" smtClean="0"/>
                        <a:t>USAC</a:t>
                      </a:r>
                      <a:endParaRPr lang="zh-CN" altLang="en-US" dirty="0"/>
                    </a:p>
                  </a:txBody>
                  <a:tcPr/>
                </a:tc>
                <a:tc>
                  <a:txBody>
                    <a:bodyPr/>
                    <a:lstStyle/>
                    <a:p>
                      <a:r>
                        <a:rPr lang="zh-CN" altLang="en-US" dirty="0" smtClean="0"/>
                        <a:t>比</a:t>
                      </a:r>
                      <a:r>
                        <a:rPr lang="en-US" altLang="zh-CN" dirty="0" smtClean="0"/>
                        <a:t>RANSAC</a:t>
                      </a:r>
                      <a:r>
                        <a:rPr lang="zh-CN" altLang="en-US" dirty="0" smtClean="0"/>
                        <a:t>性能略微提升，但实现更加复杂</a:t>
                      </a:r>
                      <a:endParaRPr lang="zh-CN" altLang="en-US" dirty="0"/>
                    </a:p>
                  </a:txBody>
                  <a:tcPr/>
                </a:tc>
              </a:tr>
              <a:tr h="370840">
                <a:tc>
                  <a:txBody>
                    <a:bodyPr/>
                    <a:lstStyle/>
                    <a:p>
                      <a:r>
                        <a:rPr lang="en-US" altLang="zh-CN" dirty="0" smtClean="0"/>
                        <a:t>GDB-ICP</a:t>
                      </a:r>
                      <a:r>
                        <a:rPr lang="zh-CN" altLang="en-US" dirty="0" smtClean="0"/>
                        <a:t>、</a:t>
                      </a:r>
                      <a:r>
                        <a:rPr lang="en-US" altLang="zh-CN" dirty="0" smtClean="0"/>
                        <a:t>ED-DB-ICP</a:t>
                      </a:r>
                      <a:endParaRPr lang="zh-CN" altLang="en-US" dirty="0"/>
                    </a:p>
                  </a:txBody>
                  <a:tcPr/>
                </a:tc>
                <a:tc>
                  <a:txBody>
                    <a:bodyPr/>
                    <a:lstStyle/>
                    <a:p>
                      <a:r>
                        <a:rPr lang="zh-CN" altLang="en-US" dirty="0" smtClean="0"/>
                        <a:t>对尺度敏感</a:t>
                      </a:r>
                      <a:endParaRPr lang="zh-CN" altLang="en-US" dirty="0"/>
                    </a:p>
                  </a:txBody>
                  <a:tcPr/>
                </a:tc>
              </a:tr>
              <a:tr h="370840">
                <a:tc>
                  <a:txBody>
                    <a:bodyPr/>
                    <a:lstStyle/>
                    <a:p>
                      <a:r>
                        <a:rPr lang="en-US" altLang="zh-CN" dirty="0" smtClean="0"/>
                        <a:t>AGMM</a:t>
                      </a:r>
                      <a:r>
                        <a:rPr lang="zh-CN" altLang="en-US" dirty="0" smtClean="0"/>
                        <a:t>、</a:t>
                      </a:r>
                      <a:r>
                        <a:rPr lang="en-US" altLang="zh-CN" dirty="0" smtClean="0"/>
                        <a:t>RMSEFD</a:t>
                      </a:r>
                      <a:endParaRPr lang="zh-CN" altLang="en-US" dirty="0"/>
                    </a:p>
                  </a:txBody>
                  <a:tcPr/>
                </a:tc>
                <a:tc>
                  <a:txBody>
                    <a:bodyPr/>
                    <a:lstStyle/>
                    <a:p>
                      <a:r>
                        <a:rPr lang="zh-CN" altLang="en-US" dirty="0" smtClean="0"/>
                        <a:t>时间复杂度更高</a:t>
                      </a:r>
                      <a:endParaRPr lang="zh-CN" altLang="en-US" dirty="0"/>
                    </a:p>
                  </a:txBody>
                  <a:tcPr/>
                </a:tc>
              </a:tr>
              <a:tr h="370840">
                <a:tc>
                  <a:txBody>
                    <a:bodyPr/>
                    <a:lstStyle/>
                    <a:p>
                      <a:r>
                        <a:rPr lang="en-US" altLang="zh-CN" dirty="0" smtClean="0"/>
                        <a:t>[2]</a:t>
                      </a:r>
                      <a:endParaRPr lang="zh-CN" altLang="en-US" dirty="0"/>
                    </a:p>
                  </a:txBody>
                  <a:tcPr/>
                </a:tc>
                <a:tc>
                  <a:txBody>
                    <a:bodyPr/>
                    <a:lstStyle/>
                    <a:p>
                      <a:r>
                        <a:rPr lang="zh-CN" altLang="en-US" dirty="0" smtClean="0"/>
                        <a:t>分析</a:t>
                      </a:r>
                      <a:r>
                        <a:rPr lang="en-US" altLang="zh-CN" dirty="0" smtClean="0"/>
                        <a:t>essential matrix</a:t>
                      </a:r>
                      <a:r>
                        <a:rPr lang="zh-CN" altLang="en-US" dirty="0" smtClean="0"/>
                        <a:t>（本质矩阵）来估计透视变换矩阵。</a:t>
                      </a:r>
                      <a:endParaRPr lang="zh-CN" altLang="en-US" dirty="0"/>
                    </a:p>
                  </a:txBody>
                  <a:tcPr/>
                </a:tc>
              </a:tr>
            </a:tbl>
          </a:graphicData>
        </a:graphic>
      </p:graphicFrame>
      <p:sp>
        <p:nvSpPr>
          <p:cNvPr id="7" name="矩形 6"/>
          <p:cNvSpPr/>
          <p:nvPr/>
        </p:nvSpPr>
        <p:spPr>
          <a:xfrm>
            <a:off x="0" y="5934670"/>
            <a:ext cx="9144000" cy="923330"/>
          </a:xfrm>
          <a:prstGeom prst="rect">
            <a:avLst/>
          </a:prstGeom>
        </p:spPr>
        <p:txBody>
          <a:bodyPr wrap="square">
            <a:spAutoFit/>
          </a:bodyPr>
          <a:lstStyle/>
          <a:p>
            <a:r>
              <a:rPr lang="en-US" altLang="zh-CN" dirty="0" smtClean="0"/>
              <a:t>[2]K. M. Yi, E. </a:t>
            </a:r>
            <a:r>
              <a:rPr lang="en-US" altLang="zh-CN" dirty="0" err="1" smtClean="0"/>
              <a:t>Trulls</a:t>
            </a:r>
            <a:r>
              <a:rPr lang="en-US" altLang="zh-CN" dirty="0" smtClean="0"/>
              <a:t>, Y. Ono, V. </a:t>
            </a:r>
            <a:r>
              <a:rPr lang="en-US" altLang="zh-CN" dirty="0" err="1" smtClean="0"/>
              <a:t>Lepetit</a:t>
            </a:r>
            <a:r>
              <a:rPr lang="en-US" altLang="zh-CN" dirty="0" smtClean="0"/>
              <a:t>, M. Salzmann, and P. </a:t>
            </a:r>
            <a:r>
              <a:rPr lang="en-US" altLang="zh-CN" dirty="0" err="1" smtClean="0"/>
              <a:t>Fua</a:t>
            </a:r>
            <a:r>
              <a:rPr lang="en-US" altLang="zh-CN" dirty="0" smtClean="0"/>
              <a:t>, “Learning to find good correspondences,” in Proc. IEEE/CVF Conf. </a:t>
            </a:r>
            <a:r>
              <a:rPr lang="en-US" altLang="zh-CN" dirty="0" err="1" smtClean="0"/>
              <a:t>Comput</a:t>
            </a:r>
            <a:r>
              <a:rPr lang="en-US" altLang="zh-CN" dirty="0" smtClean="0"/>
              <a:t>. Vis. Pattern </a:t>
            </a:r>
            <a:r>
              <a:rPr lang="en-US" altLang="zh-CN" dirty="0" err="1" smtClean="0"/>
              <a:t>Recognit</a:t>
            </a:r>
            <a:r>
              <a:rPr lang="en-US" altLang="zh-CN" dirty="0" smtClean="0"/>
              <a:t>., Jun. 2018, pp. 2666–2674.</a:t>
            </a:r>
            <a:endParaRPr lang="zh-CN" altLang="en-US" dirty="0"/>
          </a:p>
        </p:txBody>
      </p:sp>
    </p:spTree>
    <p:extLst>
      <p:ext uri="{BB962C8B-B14F-4D97-AF65-F5344CB8AC3E}">
        <p14:creationId xmlns:p14="http://schemas.microsoft.com/office/powerpoint/2010/main" xmlns="" val="1773355413"/>
      </p:ext>
    </p:extLst>
  </p:cSld>
  <p:clrMapOvr>
    <a:masterClrMapping/>
  </p:clrMapOvr>
  <p:transition spd="slow">
    <p:fade/>
  </p:transition>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9141</TotalTime>
  <Words>2334</Words>
  <Application>Microsoft Office PowerPoint</Application>
  <PresentationFormat>全屏显示(4:3)</PresentationFormat>
  <Paragraphs>262</Paragraphs>
  <Slides>25</Slides>
  <Notes>0</Notes>
  <HiddenSlides>0</HiddenSlides>
  <MMClips>0</MMClips>
  <ScaleCrop>false</ScaleCrop>
  <HeadingPairs>
    <vt:vector size="4" baseType="variant">
      <vt:variant>
        <vt:lpstr>主题</vt:lpstr>
      </vt:variant>
      <vt:variant>
        <vt:i4>1</vt:i4>
      </vt:variant>
      <vt:variant>
        <vt:lpstr>幻灯片标题</vt:lpstr>
      </vt:variant>
      <vt:variant>
        <vt:i4>25</vt:i4>
      </vt:variant>
    </vt:vector>
  </HeadingPairs>
  <TitlesOfParts>
    <vt:vector size="26" baseType="lpstr">
      <vt:lpstr>Office 主题</vt:lpstr>
      <vt:lpstr>幻灯片 1</vt:lpstr>
      <vt:lpstr>幻灯片 2</vt:lpstr>
      <vt:lpstr>幻灯片 3</vt:lpstr>
      <vt:lpstr>幻灯片 4</vt:lpstr>
      <vt:lpstr>幻灯片 5</vt:lpstr>
      <vt:lpstr>幻灯片 6</vt:lpstr>
      <vt:lpstr>幻灯片 7</vt:lpstr>
      <vt:lpstr>幻灯片 8</vt:lpstr>
      <vt:lpstr>幻灯片 9</vt:lpstr>
      <vt:lpstr>幻灯片 10</vt:lpstr>
      <vt:lpstr>幻灯片 11</vt:lpstr>
      <vt:lpstr>幻灯片 12</vt:lpstr>
      <vt:lpstr>幻灯片 13</vt:lpstr>
      <vt:lpstr>幻灯片 14</vt:lpstr>
      <vt:lpstr>幻灯片 15</vt:lpstr>
      <vt:lpstr>幻灯片 16</vt:lpstr>
      <vt:lpstr>幻灯片 17</vt:lpstr>
      <vt:lpstr>幻灯片 18</vt:lpstr>
      <vt:lpstr>幻灯片 19</vt:lpstr>
      <vt:lpstr>幻灯片 20</vt:lpstr>
      <vt:lpstr>幻灯片 21</vt:lpstr>
      <vt:lpstr>幻灯片 22</vt:lpstr>
      <vt:lpstr>幻灯片 23</vt:lpstr>
      <vt:lpstr>幻灯片 24</vt:lpstr>
      <vt:lpstr>幻灯片 25</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DELL</dc:creator>
  <cp:lastModifiedBy>DELL</cp:lastModifiedBy>
  <cp:revision>847</cp:revision>
  <dcterms:created xsi:type="dcterms:W3CDTF">2022-05-30T01:52:54Z</dcterms:created>
  <dcterms:modified xsi:type="dcterms:W3CDTF">2022-06-08T11:33:00Z</dcterms:modified>
</cp:coreProperties>
</file>